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59" r:id="rId5"/>
    <p:sldId id="260" r:id="rId6"/>
    <p:sldId id="258"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Chivo"/>
      <p:regular r:id="rId31"/>
      <p:bold r:id="rId32"/>
      <p:italic r:id="rId33"/>
      <p:boldItalic r:id="rId34"/>
    </p:embeddedFont>
    <p:embeddedFont>
      <p:font typeface="Dosis" pitchFamily="2" charset="0"/>
      <p:regular r:id="rId35"/>
      <p:bold r:id="rId36"/>
    </p:embeddedFont>
    <p:embeddedFont>
      <p:font typeface="Montserrat"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8" autoAdjust="0"/>
    <p:restoredTop sz="94660"/>
  </p:normalViewPr>
  <p:slideViewPr>
    <p:cSldViewPr snapToGrid="0">
      <p:cViewPr varScale="1">
        <p:scale>
          <a:sx n="71" d="100"/>
          <a:sy n="71" d="100"/>
        </p:scale>
        <p:origin x="60" y="1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C18B2B-1F39-43C2-A7FD-7F993982998E}" type="doc">
      <dgm:prSet loTypeId="urn:microsoft.com/office/officeart/2011/layout/InterconnectedBlockProcess" loCatId="process" qsTypeId="urn:microsoft.com/office/officeart/2005/8/quickstyle/simple1" qsCatId="simple" csTypeId="urn:microsoft.com/office/officeart/2005/8/colors/colorful5" csCatId="colorful" phldr="1"/>
      <dgm:spPr/>
      <dgm:t>
        <a:bodyPr/>
        <a:lstStyle/>
        <a:p>
          <a:endParaRPr lang="en-ID"/>
        </a:p>
      </dgm:t>
    </dgm:pt>
    <dgm:pt modelId="{FF010361-1621-4BCE-A6BA-0ADA955303BC}">
      <dgm:prSet phldrT="[Text]"/>
      <dgm:spPr/>
      <dgm:t>
        <a:bodyPr/>
        <a:lstStyle/>
        <a:p>
          <a:r>
            <a:rPr lang="en-US" dirty="0">
              <a:solidFill>
                <a:schemeClr val="tx1"/>
              </a:solidFill>
            </a:rPr>
            <a:t>Data </a:t>
          </a:r>
          <a:r>
            <a:rPr lang="en-US" dirty="0" err="1">
              <a:solidFill>
                <a:schemeClr val="tx1"/>
              </a:solidFill>
            </a:rPr>
            <a:t>Kosong</a:t>
          </a:r>
          <a:endParaRPr lang="en-ID" dirty="0">
            <a:solidFill>
              <a:schemeClr val="tx1"/>
            </a:solidFill>
          </a:endParaRPr>
        </a:p>
      </dgm:t>
    </dgm:pt>
    <dgm:pt modelId="{E6439C3C-B6F0-4195-8756-5685FC709588}" type="parTrans" cxnId="{2E5292CB-16BC-46B9-AC31-1564F817C2D2}">
      <dgm:prSet/>
      <dgm:spPr/>
      <dgm:t>
        <a:bodyPr/>
        <a:lstStyle/>
        <a:p>
          <a:endParaRPr lang="en-ID"/>
        </a:p>
      </dgm:t>
    </dgm:pt>
    <dgm:pt modelId="{4234128F-6DFB-4D7B-AA81-34986FC7A622}" type="sibTrans" cxnId="{2E5292CB-16BC-46B9-AC31-1564F817C2D2}">
      <dgm:prSet/>
      <dgm:spPr/>
      <dgm:t>
        <a:bodyPr/>
        <a:lstStyle/>
        <a:p>
          <a:endParaRPr lang="en-ID"/>
        </a:p>
      </dgm:t>
    </dgm:pt>
    <dgm:pt modelId="{BF0EF9DF-5B48-4C24-A623-DD291AC5FEF5}">
      <dgm:prSet phldrT="[Text]" custT="1"/>
      <dgm:spPr/>
      <dgm:t>
        <a:bodyPr/>
        <a:lstStyle/>
        <a:p>
          <a:r>
            <a:rPr lang="en-US" sz="1200" dirty="0"/>
            <a:t>Skor </a:t>
          </a:r>
          <a:r>
            <a:rPr lang="en-US" sz="1200" dirty="0" err="1"/>
            <a:t>Kepuasan</a:t>
          </a:r>
          <a:r>
            <a:rPr lang="en-US" sz="1200" dirty="0"/>
            <a:t> </a:t>
          </a:r>
          <a:r>
            <a:rPr lang="en-US" sz="1200" dirty="0" err="1"/>
            <a:t>Pegawai</a:t>
          </a:r>
          <a:endParaRPr lang="en-ID" sz="1200" dirty="0"/>
        </a:p>
      </dgm:t>
    </dgm:pt>
    <dgm:pt modelId="{E6EDC674-7068-40AD-AEDB-BC79FD9C00DF}" type="parTrans" cxnId="{37A6A0C8-38E8-44FF-BFE5-64764063FAE3}">
      <dgm:prSet/>
      <dgm:spPr/>
      <dgm:t>
        <a:bodyPr/>
        <a:lstStyle/>
        <a:p>
          <a:endParaRPr lang="en-ID"/>
        </a:p>
      </dgm:t>
    </dgm:pt>
    <dgm:pt modelId="{181F215B-2239-41A5-B5DC-EA3DE025488B}" type="sibTrans" cxnId="{37A6A0C8-38E8-44FF-BFE5-64764063FAE3}">
      <dgm:prSet/>
      <dgm:spPr/>
      <dgm:t>
        <a:bodyPr/>
        <a:lstStyle/>
        <a:p>
          <a:endParaRPr lang="en-ID"/>
        </a:p>
      </dgm:t>
    </dgm:pt>
    <dgm:pt modelId="{21BCCE87-E735-457E-A228-719A8CA1A6CE}">
      <dgm:prSet phldrT="[Text]"/>
      <dgm:spPr/>
      <dgm:t>
        <a:bodyPr/>
        <a:lstStyle/>
        <a:p>
          <a:r>
            <a:rPr lang="en-US" dirty="0">
              <a:solidFill>
                <a:schemeClr val="tx1"/>
              </a:solidFill>
            </a:rPr>
            <a:t>Duplicated</a:t>
          </a:r>
          <a:endParaRPr lang="en-ID" dirty="0">
            <a:solidFill>
              <a:schemeClr val="tx1"/>
            </a:solidFill>
          </a:endParaRPr>
        </a:p>
      </dgm:t>
    </dgm:pt>
    <dgm:pt modelId="{7ADDFF2E-2247-445B-A948-B15DE2489183}" type="parTrans" cxnId="{C26997FC-5478-4B72-9412-8DA591E043F2}">
      <dgm:prSet/>
      <dgm:spPr/>
      <dgm:t>
        <a:bodyPr/>
        <a:lstStyle/>
        <a:p>
          <a:endParaRPr lang="en-ID"/>
        </a:p>
      </dgm:t>
    </dgm:pt>
    <dgm:pt modelId="{2225E76C-4A5B-458C-A077-90F1D145772A}" type="sibTrans" cxnId="{C26997FC-5478-4B72-9412-8DA591E043F2}">
      <dgm:prSet/>
      <dgm:spPr/>
      <dgm:t>
        <a:bodyPr/>
        <a:lstStyle/>
        <a:p>
          <a:endParaRPr lang="en-ID"/>
        </a:p>
      </dgm:t>
    </dgm:pt>
    <dgm:pt modelId="{006479E8-4655-43A8-AF0B-904E38344B13}">
      <dgm:prSet phldrT="[Text]" custT="1"/>
      <dgm:spPr/>
      <dgm:t>
        <a:bodyPr/>
        <a:lstStyle/>
        <a:p>
          <a:r>
            <a:rPr lang="en-US" sz="1200" dirty="0" err="1"/>
            <a:t>Tidak</a:t>
          </a:r>
          <a:r>
            <a:rPr lang="en-US" sz="1200" dirty="0"/>
            <a:t> </a:t>
          </a:r>
          <a:r>
            <a:rPr lang="en-US" sz="1200" dirty="0" err="1"/>
            <a:t>ada</a:t>
          </a:r>
          <a:r>
            <a:rPr lang="en-US" sz="1200" dirty="0"/>
            <a:t> data Duplicate</a:t>
          </a:r>
          <a:endParaRPr lang="en-ID" sz="1200" dirty="0"/>
        </a:p>
      </dgm:t>
    </dgm:pt>
    <dgm:pt modelId="{1EB7F5C3-9D44-4ABA-A0F5-2EC4D096D28E}" type="parTrans" cxnId="{D9E1D161-A4A2-4783-8D26-892685008330}">
      <dgm:prSet/>
      <dgm:spPr/>
      <dgm:t>
        <a:bodyPr/>
        <a:lstStyle/>
        <a:p>
          <a:endParaRPr lang="en-ID"/>
        </a:p>
      </dgm:t>
    </dgm:pt>
    <dgm:pt modelId="{191D680A-CE4C-4696-A718-3E631CCF6915}" type="sibTrans" cxnId="{D9E1D161-A4A2-4783-8D26-892685008330}">
      <dgm:prSet/>
      <dgm:spPr/>
      <dgm:t>
        <a:bodyPr/>
        <a:lstStyle/>
        <a:p>
          <a:endParaRPr lang="en-ID"/>
        </a:p>
      </dgm:t>
    </dgm:pt>
    <dgm:pt modelId="{919248F0-EAE7-4C1A-A82E-4C0F06541313}">
      <dgm:prSet phldrT="[Text]"/>
      <dgm:spPr/>
      <dgm:t>
        <a:bodyPr/>
        <a:lstStyle/>
        <a:p>
          <a:r>
            <a:rPr lang="en-US" dirty="0" err="1"/>
            <a:t>Mengganti</a:t>
          </a:r>
          <a:r>
            <a:rPr lang="en-US" dirty="0"/>
            <a:t> Value</a:t>
          </a:r>
        </a:p>
      </dgm:t>
    </dgm:pt>
    <dgm:pt modelId="{02916BAD-7A11-4AD5-9D62-14AD3673414A}" type="parTrans" cxnId="{314494C3-5082-4547-A15E-FD4CD5E325A1}">
      <dgm:prSet/>
      <dgm:spPr/>
      <dgm:t>
        <a:bodyPr/>
        <a:lstStyle/>
        <a:p>
          <a:endParaRPr lang="en-ID"/>
        </a:p>
      </dgm:t>
    </dgm:pt>
    <dgm:pt modelId="{28DE9340-A19A-49AD-8EF0-48DAC4F6E286}" type="sibTrans" cxnId="{314494C3-5082-4547-A15E-FD4CD5E325A1}">
      <dgm:prSet/>
      <dgm:spPr/>
      <dgm:t>
        <a:bodyPr/>
        <a:lstStyle/>
        <a:p>
          <a:endParaRPr lang="en-ID"/>
        </a:p>
      </dgm:t>
    </dgm:pt>
    <dgm:pt modelId="{69C53E4F-5CAB-4A19-839D-ABDBA7328D59}">
      <dgm:prSet phldrT="[Text]" custT="1"/>
      <dgm:spPr/>
      <dgm:t>
        <a:bodyPr/>
        <a:lstStyle/>
        <a:p>
          <a:r>
            <a:rPr lang="en-US" sz="1200" dirty="0" err="1"/>
            <a:t>Jumlah</a:t>
          </a:r>
          <a:r>
            <a:rPr lang="en-US" sz="1200" dirty="0"/>
            <a:t> </a:t>
          </a:r>
          <a:r>
            <a:rPr lang="en-US" sz="1200" dirty="0" err="1"/>
            <a:t>Keikutsertaan</a:t>
          </a:r>
          <a:r>
            <a:rPr lang="en-US" sz="1200" dirty="0"/>
            <a:t> </a:t>
          </a:r>
          <a:r>
            <a:rPr lang="en-US" sz="1200" dirty="0" err="1"/>
            <a:t>Projek</a:t>
          </a:r>
          <a:endParaRPr lang="en-ID" sz="1200" dirty="0"/>
        </a:p>
      </dgm:t>
    </dgm:pt>
    <dgm:pt modelId="{A7EDB518-6A34-49BB-93C4-6C5597ADD50A}" type="parTrans" cxnId="{351B8B69-9206-4739-823E-C356C96F4D9F}">
      <dgm:prSet/>
      <dgm:spPr/>
      <dgm:t>
        <a:bodyPr/>
        <a:lstStyle/>
        <a:p>
          <a:endParaRPr lang="en-ID"/>
        </a:p>
      </dgm:t>
    </dgm:pt>
    <dgm:pt modelId="{7CD55988-0E72-4F23-92D5-27FBF76FBF9E}" type="sibTrans" cxnId="{351B8B69-9206-4739-823E-C356C96F4D9F}">
      <dgm:prSet/>
      <dgm:spPr/>
      <dgm:t>
        <a:bodyPr/>
        <a:lstStyle/>
        <a:p>
          <a:endParaRPr lang="en-ID"/>
        </a:p>
      </dgm:t>
    </dgm:pt>
    <dgm:pt modelId="{62CAB647-108F-4951-9739-5F5752245C46}">
      <dgm:prSet phldrT="[Text]" custT="1"/>
      <dgm:spPr/>
      <dgm:t>
        <a:bodyPr/>
        <a:lstStyle/>
        <a:p>
          <a:r>
            <a:rPr lang="en-US" sz="1200" dirty="0" err="1"/>
            <a:t>Jumlah</a:t>
          </a:r>
          <a:r>
            <a:rPr lang="en-US" sz="1200" dirty="0"/>
            <a:t> </a:t>
          </a:r>
          <a:r>
            <a:rPr lang="en-US" sz="1200" dirty="0" err="1"/>
            <a:t>Keterlambatan</a:t>
          </a:r>
          <a:r>
            <a:rPr lang="en-US" sz="1200" dirty="0"/>
            <a:t> </a:t>
          </a:r>
          <a:r>
            <a:rPr lang="en-US" sz="1200" dirty="0" err="1"/>
            <a:t>Sebeulan</a:t>
          </a:r>
          <a:r>
            <a:rPr lang="en-US" sz="1200" dirty="0"/>
            <a:t> </a:t>
          </a:r>
          <a:r>
            <a:rPr lang="en-US" sz="1200" dirty="0" err="1"/>
            <a:t>Terakhir</a:t>
          </a:r>
          <a:endParaRPr lang="en-ID" sz="1200" dirty="0"/>
        </a:p>
      </dgm:t>
    </dgm:pt>
    <dgm:pt modelId="{B5371561-0A04-4FAB-8EDC-8E237D4413EA}" type="parTrans" cxnId="{6331D9E5-D832-426C-8E2C-40A9220413A4}">
      <dgm:prSet/>
      <dgm:spPr/>
      <dgm:t>
        <a:bodyPr/>
        <a:lstStyle/>
        <a:p>
          <a:endParaRPr lang="en-ID"/>
        </a:p>
      </dgm:t>
    </dgm:pt>
    <dgm:pt modelId="{E080D81C-0991-43B5-8E93-C624A593E7D2}" type="sibTrans" cxnId="{6331D9E5-D832-426C-8E2C-40A9220413A4}">
      <dgm:prSet/>
      <dgm:spPr/>
      <dgm:t>
        <a:bodyPr/>
        <a:lstStyle/>
        <a:p>
          <a:endParaRPr lang="en-ID"/>
        </a:p>
      </dgm:t>
    </dgm:pt>
    <dgm:pt modelId="{47922446-4E7A-4212-A114-718D9424B3DB}">
      <dgm:prSet phldrT="[Text]" custT="1"/>
      <dgm:spPr/>
      <dgm:t>
        <a:bodyPr/>
        <a:lstStyle/>
        <a:p>
          <a:r>
            <a:rPr lang="en-US" sz="1200" dirty="0" err="1"/>
            <a:t>Jumlah</a:t>
          </a:r>
          <a:r>
            <a:rPr lang="en-US" sz="1200" dirty="0"/>
            <a:t> </a:t>
          </a:r>
          <a:r>
            <a:rPr lang="en-US" sz="1200" dirty="0" err="1"/>
            <a:t>Ketidakhadiran</a:t>
          </a:r>
          <a:endParaRPr lang="en-ID" sz="1200" dirty="0"/>
        </a:p>
      </dgm:t>
    </dgm:pt>
    <dgm:pt modelId="{47F5DF1D-A4DD-4E51-8010-A38308A1FF46}" type="parTrans" cxnId="{85AB91F3-3218-43CE-901F-0392A4B81AD7}">
      <dgm:prSet/>
      <dgm:spPr/>
      <dgm:t>
        <a:bodyPr/>
        <a:lstStyle/>
        <a:p>
          <a:endParaRPr lang="en-ID"/>
        </a:p>
      </dgm:t>
    </dgm:pt>
    <dgm:pt modelId="{C3239A2C-DDE0-49A8-9A6E-5665DABB08B6}" type="sibTrans" cxnId="{85AB91F3-3218-43CE-901F-0392A4B81AD7}">
      <dgm:prSet/>
      <dgm:spPr/>
      <dgm:t>
        <a:bodyPr/>
        <a:lstStyle/>
        <a:p>
          <a:endParaRPr lang="en-ID"/>
        </a:p>
      </dgm:t>
    </dgm:pt>
    <dgm:pt modelId="{9F7A0327-2C55-49B6-995A-01684FC303EE}">
      <dgm:prSet phldrT="[Text]" custT="1"/>
      <dgm:spPr/>
      <dgm:t>
        <a:bodyPr/>
        <a:lstStyle/>
        <a:p>
          <a:r>
            <a:rPr lang="en-US" sz="1200" dirty="0" err="1"/>
            <a:t>Alasan</a:t>
          </a:r>
          <a:r>
            <a:rPr lang="en-US" sz="1200" dirty="0"/>
            <a:t> Resign</a:t>
          </a:r>
          <a:endParaRPr lang="en-ID" sz="1200" dirty="0"/>
        </a:p>
      </dgm:t>
    </dgm:pt>
    <dgm:pt modelId="{76EE0B62-7597-442B-A1A9-BF15346E1D78}" type="parTrans" cxnId="{B6467D22-180D-40B3-8B77-1DE8337596C5}">
      <dgm:prSet/>
      <dgm:spPr/>
      <dgm:t>
        <a:bodyPr/>
        <a:lstStyle/>
        <a:p>
          <a:endParaRPr lang="en-ID"/>
        </a:p>
      </dgm:t>
    </dgm:pt>
    <dgm:pt modelId="{E38E7267-A00A-474C-95D2-7050FEFBEC48}" type="sibTrans" cxnId="{B6467D22-180D-40B3-8B77-1DE8337596C5}">
      <dgm:prSet/>
      <dgm:spPr/>
      <dgm:t>
        <a:bodyPr/>
        <a:lstStyle/>
        <a:p>
          <a:endParaRPr lang="en-ID"/>
        </a:p>
      </dgm:t>
    </dgm:pt>
    <dgm:pt modelId="{A9897617-6CAD-4D2A-B064-00CEBAB660B3}">
      <dgm:prSet phldrT="[Text]"/>
      <dgm:spPr/>
      <dgm:t>
        <a:bodyPr/>
        <a:lstStyle/>
        <a:p>
          <a:r>
            <a:rPr lang="en-US" dirty="0"/>
            <a:t>Describe</a:t>
          </a:r>
          <a:endParaRPr lang="en-ID" dirty="0"/>
        </a:p>
      </dgm:t>
    </dgm:pt>
    <dgm:pt modelId="{BCE8E948-D61C-475B-955F-FA4076653CBA}" type="parTrans" cxnId="{15B4C159-8572-4485-BF1E-4A037E2993A4}">
      <dgm:prSet/>
      <dgm:spPr/>
      <dgm:t>
        <a:bodyPr/>
        <a:lstStyle/>
        <a:p>
          <a:endParaRPr lang="en-ID"/>
        </a:p>
      </dgm:t>
    </dgm:pt>
    <dgm:pt modelId="{FA3CDE15-CF46-413F-A23D-0D092D443C2F}" type="sibTrans" cxnId="{15B4C159-8572-4485-BF1E-4A037E2993A4}">
      <dgm:prSet/>
      <dgm:spPr/>
      <dgm:t>
        <a:bodyPr/>
        <a:lstStyle/>
        <a:p>
          <a:endParaRPr lang="en-ID"/>
        </a:p>
      </dgm:t>
    </dgm:pt>
    <dgm:pt modelId="{3EE43D2A-DA5C-42F6-96D4-EC3978238BFD}">
      <dgm:prSet phldrT="[Text]" custT="1"/>
      <dgm:spPr/>
      <dgm:t>
        <a:bodyPr/>
        <a:lstStyle/>
        <a:p>
          <a:r>
            <a:rPr lang="en-US" sz="1200" dirty="0" err="1"/>
            <a:t>Ikut</a:t>
          </a:r>
          <a:r>
            <a:rPr lang="en-US" sz="1200" dirty="0"/>
            <a:t> Program LOP</a:t>
          </a:r>
          <a:endParaRPr lang="en-ID" sz="1200" dirty="0"/>
        </a:p>
      </dgm:t>
    </dgm:pt>
    <dgm:pt modelId="{63348E48-2305-4E98-AD83-047089440175}" type="parTrans" cxnId="{D9B2F692-25E7-4816-9FC5-D5DE4AC628C1}">
      <dgm:prSet/>
      <dgm:spPr/>
      <dgm:t>
        <a:bodyPr/>
        <a:lstStyle/>
        <a:p>
          <a:endParaRPr lang="en-ID"/>
        </a:p>
      </dgm:t>
    </dgm:pt>
    <dgm:pt modelId="{49965E4E-DC1F-42D8-A2FD-289FDD25D2D2}" type="sibTrans" cxnId="{D9B2F692-25E7-4816-9FC5-D5DE4AC628C1}">
      <dgm:prSet/>
      <dgm:spPr/>
      <dgm:t>
        <a:bodyPr/>
        <a:lstStyle/>
        <a:p>
          <a:endParaRPr lang="en-ID"/>
        </a:p>
      </dgm:t>
    </dgm:pt>
    <dgm:pt modelId="{E80B24C4-2755-4A6A-8135-5D7C1A77775D}">
      <dgm:prSet phldrT="[Text]" custT="1"/>
      <dgm:spPr/>
      <dgm:t>
        <a:bodyPr/>
        <a:lstStyle/>
        <a:p>
          <a:r>
            <a:rPr lang="en-US" sz="1200" dirty="0" err="1"/>
            <a:t>Nums</a:t>
          </a:r>
          <a:r>
            <a:rPr lang="en-US" sz="1200" dirty="0"/>
            <a:t> : Skor </a:t>
          </a:r>
          <a:r>
            <a:rPr lang="en-US" sz="1100" dirty="0" err="1"/>
            <a:t>Kepuasan</a:t>
          </a:r>
          <a:r>
            <a:rPr lang="en-US" sz="1100" dirty="0"/>
            <a:t> </a:t>
          </a:r>
          <a:r>
            <a:rPr lang="en-US" sz="1100" dirty="0" err="1"/>
            <a:t>Pegawai</a:t>
          </a:r>
          <a:r>
            <a:rPr lang="en-US" sz="1100" dirty="0"/>
            <a:t>, </a:t>
          </a:r>
          <a:r>
            <a:rPr lang="en-US" sz="1100" dirty="0" err="1"/>
            <a:t>Jumlah</a:t>
          </a:r>
          <a:r>
            <a:rPr lang="en-US" sz="1100" dirty="0"/>
            <a:t> </a:t>
          </a:r>
          <a:r>
            <a:rPr lang="en-US" sz="1100" dirty="0" err="1"/>
            <a:t>Keikutsertaan</a:t>
          </a:r>
          <a:r>
            <a:rPr lang="en-US" sz="1100" dirty="0"/>
            <a:t> </a:t>
          </a:r>
          <a:r>
            <a:rPr lang="en-US" sz="1100" dirty="0" err="1"/>
            <a:t>projek</a:t>
          </a:r>
          <a:r>
            <a:rPr lang="en-US" sz="1100" dirty="0"/>
            <a:t>, </a:t>
          </a:r>
          <a:r>
            <a:rPr lang="en-US" sz="1100" dirty="0" err="1"/>
            <a:t>Jumlah</a:t>
          </a:r>
          <a:r>
            <a:rPr lang="en-US" sz="1100" dirty="0"/>
            <a:t> </a:t>
          </a:r>
          <a:r>
            <a:rPr lang="en-US" sz="1100" dirty="0" err="1"/>
            <a:t>Keterlambatan</a:t>
          </a:r>
          <a:r>
            <a:rPr lang="en-US" sz="1100" dirty="0"/>
            <a:t> </a:t>
          </a:r>
          <a:r>
            <a:rPr lang="en-US" sz="1100" dirty="0" err="1"/>
            <a:t>Sebulkan</a:t>
          </a:r>
          <a:r>
            <a:rPr lang="en-US" sz="1100" dirty="0"/>
            <a:t> </a:t>
          </a:r>
          <a:r>
            <a:rPr lang="en-US" sz="1100" dirty="0" err="1"/>
            <a:t>terakhir</a:t>
          </a:r>
          <a:r>
            <a:rPr lang="en-US" sz="1100" dirty="0"/>
            <a:t>, </a:t>
          </a:r>
          <a:r>
            <a:rPr lang="en-US" sz="1100" dirty="0" err="1"/>
            <a:t>Jumlah</a:t>
          </a:r>
          <a:r>
            <a:rPr lang="en-US" sz="1100" dirty="0"/>
            <a:t> </a:t>
          </a:r>
          <a:r>
            <a:rPr lang="en-US" sz="1100" dirty="0" err="1"/>
            <a:t>Kehadiran</a:t>
          </a:r>
          <a:r>
            <a:rPr lang="en-US" sz="1100" dirty="0"/>
            <a:t>, dan </a:t>
          </a:r>
          <a:r>
            <a:rPr lang="en-US" sz="1100" dirty="0" err="1"/>
            <a:t>Ikut</a:t>
          </a:r>
          <a:r>
            <a:rPr lang="en-US" sz="1100" dirty="0"/>
            <a:t> Program LOP</a:t>
          </a:r>
          <a:endParaRPr lang="en-ID" sz="1100" dirty="0"/>
        </a:p>
      </dgm:t>
    </dgm:pt>
    <dgm:pt modelId="{76078476-8B74-41C6-9119-E83065CD094F}" type="parTrans" cxnId="{4FA1CBFC-B4AA-4462-B77C-CA726962BD33}">
      <dgm:prSet/>
      <dgm:spPr/>
      <dgm:t>
        <a:bodyPr/>
        <a:lstStyle/>
        <a:p>
          <a:endParaRPr lang="en-ID"/>
        </a:p>
      </dgm:t>
    </dgm:pt>
    <dgm:pt modelId="{E0A592BF-BDB7-4C6B-9D0E-FF566F723CBD}" type="sibTrans" cxnId="{4FA1CBFC-B4AA-4462-B77C-CA726962BD33}">
      <dgm:prSet/>
      <dgm:spPr/>
      <dgm:t>
        <a:bodyPr/>
        <a:lstStyle/>
        <a:p>
          <a:endParaRPr lang="en-ID"/>
        </a:p>
      </dgm:t>
    </dgm:pt>
    <dgm:pt modelId="{B18E1722-F075-41F3-8679-C937E057C353}">
      <dgm:prSet phldrT="[Text]" custT="1"/>
      <dgm:spPr/>
      <dgm:t>
        <a:bodyPr/>
        <a:lstStyle/>
        <a:p>
          <a:r>
            <a:rPr lang="en-US" sz="1100" dirty="0"/>
            <a:t>Cats : </a:t>
          </a:r>
          <a:r>
            <a:rPr lang="en-US" sz="1100" dirty="0" err="1"/>
            <a:t>Alasan</a:t>
          </a:r>
          <a:r>
            <a:rPr lang="en-US" sz="1100" dirty="0"/>
            <a:t> Resign</a:t>
          </a:r>
          <a:endParaRPr lang="en-ID" sz="1100" dirty="0"/>
        </a:p>
      </dgm:t>
    </dgm:pt>
    <dgm:pt modelId="{5F4489A5-7350-4E8E-9D79-0AFC32B762ED}" type="parTrans" cxnId="{CB13A8B6-0C46-4085-A5DD-C5A61FEC7FC2}">
      <dgm:prSet/>
      <dgm:spPr/>
      <dgm:t>
        <a:bodyPr/>
        <a:lstStyle/>
        <a:p>
          <a:endParaRPr lang="en-ID"/>
        </a:p>
      </dgm:t>
    </dgm:pt>
    <dgm:pt modelId="{6D7719D3-7C20-49A7-B2D6-3AD19E42E49B}" type="sibTrans" cxnId="{CB13A8B6-0C46-4085-A5DD-C5A61FEC7FC2}">
      <dgm:prSet/>
      <dgm:spPr/>
      <dgm:t>
        <a:bodyPr/>
        <a:lstStyle/>
        <a:p>
          <a:endParaRPr lang="en-ID"/>
        </a:p>
      </dgm:t>
    </dgm:pt>
    <dgm:pt modelId="{69B56844-D7C6-4526-8603-D8FCD4E20C9D}">
      <dgm:prSet phldrT="[Text]"/>
      <dgm:spPr/>
      <dgm:t>
        <a:bodyPr/>
        <a:lstStyle/>
        <a:p>
          <a:r>
            <a:rPr lang="en-US" dirty="0" err="1"/>
            <a:t>Mendrop</a:t>
          </a:r>
          <a:r>
            <a:rPr lang="en-US" dirty="0"/>
            <a:t> </a:t>
          </a:r>
          <a:r>
            <a:rPr lang="en-US" dirty="0" err="1"/>
            <a:t>kolom</a:t>
          </a:r>
          <a:endParaRPr lang="en-US" dirty="0"/>
        </a:p>
      </dgm:t>
    </dgm:pt>
    <dgm:pt modelId="{65FCFE5A-979F-4845-860F-36FC3F43C957}" type="parTrans" cxnId="{CD466892-33FD-4B34-9A9E-C644C8A9AEBE}">
      <dgm:prSet/>
      <dgm:spPr/>
      <dgm:t>
        <a:bodyPr/>
        <a:lstStyle/>
        <a:p>
          <a:endParaRPr lang="en-ID"/>
        </a:p>
      </dgm:t>
    </dgm:pt>
    <dgm:pt modelId="{55146D99-93DB-4A39-93CE-CE88062147E1}" type="sibTrans" cxnId="{CD466892-33FD-4B34-9A9E-C644C8A9AEBE}">
      <dgm:prSet/>
      <dgm:spPr/>
      <dgm:t>
        <a:bodyPr/>
        <a:lstStyle/>
        <a:p>
          <a:endParaRPr lang="en-ID"/>
        </a:p>
      </dgm:t>
    </dgm:pt>
    <dgm:pt modelId="{D8542FDE-FAEC-4CF2-885F-72E759D5D9B9}">
      <dgm:prSet phldrT="[Text]" custT="1"/>
      <dgm:spPr/>
      <dgm:t>
        <a:bodyPr/>
        <a:lstStyle/>
        <a:p>
          <a:r>
            <a:rPr lang="en-US" sz="1400" dirty="0"/>
            <a:t>Kolom </a:t>
          </a:r>
          <a:r>
            <a:rPr lang="en-US" sz="1400" dirty="0" err="1"/>
            <a:t>Pernah</a:t>
          </a:r>
          <a:r>
            <a:rPr lang="en-US" sz="1400" dirty="0"/>
            <a:t> </a:t>
          </a:r>
          <a:r>
            <a:rPr lang="en-US" sz="1400" dirty="0" err="1"/>
            <a:t>bekerja</a:t>
          </a:r>
          <a:r>
            <a:rPr lang="en-US" sz="1400" dirty="0"/>
            <a:t> </a:t>
          </a:r>
          <a:r>
            <a:rPr lang="en-US" sz="1400" dirty="0" err="1"/>
            <a:t>dari</a:t>
          </a:r>
          <a:r>
            <a:rPr lang="en-US" sz="1400" dirty="0"/>
            <a:t> 1 dan yes </a:t>
          </a:r>
          <a:r>
            <a:rPr lang="en-US" sz="1400" dirty="0" err="1"/>
            <a:t>menjadi</a:t>
          </a:r>
          <a:r>
            <a:rPr lang="en-US" sz="1400" dirty="0"/>
            <a:t> No dan yes.</a:t>
          </a:r>
        </a:p>
      </dgm:t>
    </dgm:pt>
    <dgm:pt modelId="{AD6E8A0A-BDAD-4089-BD9A-7CE33AA1119D}" type="parTrans" cxnId="{080DDE51-1879-4E9E-BB0A-AA283466958F}">
      <dgm:prSet/>
      <dgm:spPr/>
      <dgm:t>
        <a:bodyPr/>
        <a:lstStyle/>
        <a:p>
          <a:endParaRPr lang="en-ID"/>
        </a:p>
      </dgm:t>
    </dgm:pt>
    <dgm:pt modelId="{3E4B93D2-59F8-4C7C-A58B-9BDBD72CC8CA}" type="sibTrans" cxnId="{080DDE51-1879-4E9E-BB0A-AA283466958F}">
      <dgm:prSet/>
      <dgm:spPr/>
      <dgm:t>
        <a:bodyPr/>
        <a:lstStyle/>
        <a:p>
          <a:endParaRPr lang="en-ID"/>
        </a:p>
      </dgm:t>
    </dgm:pt>
    <dgm:pt modelId="{CEE2746C-BA7E-4D94-815C-DCBCDD1FE273}">
      <dgm:prSet phldrT="[Text]" custT="1"/>
      <dgm:spPr/>
      <dgm:t>
        <a:bodyPr/>
        <a:lstStyle/>
        <a:p>
          <a:r>
            <a:rPr lang="en-US" sz="1400" dirty="0" err="1"/>
            <a:t>Dengan</a:t>
          </a:r>
          <a:r>
            <a:rPr lang="en-US" sz="1400" dirty="0"/>
            <a:t> </a:t>
          </a:r>
          <a:r>
            <a:rPr lang="en-US" sz="1400" dirty="0" err="1"/>
            <a:t>melakukan</a:t>
          </a:r>
          <a:r>
            <a:rPr lang="en-US" sz="1400" dirty="0"/>
            <a:t> if syntax </a:t>
          </a:r>
          <a:r>
            <a:rPr lang="en-US" sz="1400" dirty="0" err="1"/>
            <a:t>untuk</a:t>
          </a:r>
          <a:r>
            <a:rPr lang="en-US" sz="1400" dirty="0"/>
            <a:t> Status </a:t>
          </a:r>
          <a:r>
            <a:rPr lang="en-US" sz="1400" dirty="0" err="1"/>
            <a:t>Kepegawaian</a:t>
          </a:r>
          <a:r>
            <a:rPr lang="en-US" sz="1400" dirty="0"/>
            <a:t> Internship = 0</a:t>
          </a:r>
        </a:p>
      </dgm:t>
    </dgm:pt>
    <dgm:pt modelId="{94794FE7-E3BC-437D-A570-1AE4DF2E6CE7}" type="parTrans" cxnId="{B7871416-5044-4F9C-80EC-649A4CCEE8B4}">
      <dgm:prSet/>
      <dgm:spPr/>
      <dgm:t>
        <a:bodyPr/>
        <a:lstStyle/>
        <a:p>
          <a:endParaRPr lang="en-ID"/>
        </a:p>
      </dgm:t>
    </dgm:pt>
    <dgm:pt modelId="{F68E85E0-96C8-436B-ACC7-1FFEAE77415B}" type="sibTrans" cxnId="{B7871416-5044-4F9C-80EC-649A4CCEE8B4}">
      <dgm:prSet/>
      <dgm:spPr/>
      <dgm:t>
        <a:bodyPr/>
        <a:lstStyle/>
        <a:p>
          <a:endParaRPr lang="en-ID"/>
        </a:p>
      </dgm:t>
    </dgm:pt>
    <dgm:pt modelId="{500A3A23-DEEF-4945-863F-C5D8290BA9C5}">
      <dgm:prSet phldrT="[Text]"/>
      <dgm:spPr/>
      <dgm:t>
        <a:bodyPr/>
        <a:lstStyle/>
        <a:p>
          <a:r>
            <a:rPr lang="en-US" dirty="0" err="1"/>
            <a:t>Melakukan</a:t>
          </a:r>
          <a:r>
            <a:rPr lang="en-US" dirty="0"/>
            <a:t> Drop </a:t>
          </a:r>
          <a:r>
            <a:rPr lang="en-US" dirty="0" err="1"/>
            <a:t>kolom</a:t>
          </a:r>
          <a:r>
            <a:rPr lang="en-US" dirty="0"/>
            <a:t> </a:t>
          </a:r>
          <a:r>
            <a:rPr lang="en-US" dirty="0" err="1"/>
            <a:t>kepada</a:t>
          </a:r>
          <a:r>
            <a:rPr lang="en-US" dirty="0"/>
            <a:t> </a:t>
          </a:r>
          <a:r>
            <a:rPr lang="en-US" dirty="0" err="1"/>
            <a:t>Ikut</a:t>
          </a:r>
          <a:r>
            <a:rPr lang="en-US" dirty="0"/>
            <a:t> Program LOP </a:t>
          </a:r>
          <a:r>
            <a:rPr lang="en-US" dirty="0" err="1"/>
            <a:t>karena</a:t>
          </a:r>
          <a:r>
            <a:rPr lang="en-US" dirty="0"/>
            <a:t> </a:t>
          </a:r>
          <a:r>
            <a:rPr lang="en-US" dirty="0" err="1"/>
            <a:t>banyalk</a:t>
          </a:r>
          <a:r>
            <a:rPr lang="en-US" dirty="0"/>
            <a:t> data </a:t>
          </a:r>
          <a:r>
            <a:rPr lang="en-US" dirty="0" err="1"/>
            <a:t>kosong</a:t>
          </a:r>
          <a:r>
            <a:rPr lang="en-US" dirty="0"/>
            <a:t> dan </a:t>
          </a:r>
          <a:r>
            <a:rPr lang="en-US" dirty="0" err="1"/>
            <a:t>konstanta</a:t>
          </a:r>
          <a:endParaRPr lang="en-US" dirty="0"/>
        </a:p>
      </dgm:t>
    </dgm:pt>
    <dgm:pt modelId="{EE7C01EF-AF14-406A-9C09-FDD52141F1F9}" type="parTrans" cxnId="{99E21B57-BFD1-4872-8640-980121CF9CE1}">
      <dgm:prSet/>
      <dgm:spPr/>
      <dgm:t>
        <a:bodyPr/>
        <a:lstStyle/>
        <a:p>
          <a:endParaRPr lang="en-ID"/>
        </a:p>
      </dgm:t>
    </dgm:pt>
    <dgm:pt modelId="{8AD07535-6735-4E04-B44F-2B00E939439B}" type="sibTrans" cxnId="{99E21B57-BFD1-4872-8640-980121CF9CE1}">
      <dgm:prSet/>
      <dgm:spPr/>
      <dgm:t>
        <a:bodyPr/>
        <a:lstStyle/>
        <a:p>
          <a:endParaRPr lang="en-ID"/>
        </a:p>
      </dgm:t>
    </dgm:pt>
    <dgm:pt modelId="{ACA7DC01-A054-46E7-836F-09438F8248E6}">
      <dgm:prSet phldrT="[Text]" custT="1"/>
      <dgm:spPr/>
      <dgm:t>
        <a:bodyPr/>
        <a:lstStyle/>
        <a:p>
          <a:r>
            <a:rPr lang="en-US" sz="1100" dirty="0" err="1"/>
            <a:t>Dengan</a:t>
          </a:r>
          <a:r>
            <a:rPr lang="en-US" sz="1100" dirty="0"/>
            <a:t> </a:t>
          </a:r>
          <a:r>
            <a:rPr lang="en-US" sz="1100" dirty="0" err="1"/>
            <a:t>Melihat</a:t>
          </a:r>
          <a:r>
            <a:rPr lang="en-US" sz="1100" dirty="0"/>
            <a:t> describe, </a:t>
          </a:r>
          <a:r>
            <a:rPr lang="en-US" sz="1100" dirty="0" err="1"/>
            <a:t>untuk</a:t>
          </a:r>
          <a:r>
            <a:rPr lang="en-US" sz="1100" dirty="0"/>
            <a:t> </a:t>
          </a:r>
          <a:r>
            <a:rPr lang="en-US" sz="1100" dirty="0" err="1"/>
            <a:t>melukan</a:t>
          </a:r>
          <a:r>
            <a:rPr lang="en-US" sz="1100" dirty="0"/>
            <a:t> </a:t>
          </a:r>
          <a:r>
            <a:rPr lang="en-US" sz="1100" dirty="0" err="1"/>
            <a:t>fillna</a:t>
          </a:r>
          <a:r>
            <a:rPr lang="en-US" sz="1100" dirty="0"/>
            <a:t> pada data </a:t>
          </a:r>
          <a:r>
            <a:rPr lang="en-US" sz="1100" dirty="0" err="1"/>
            <a:t>kosong</a:t>
          </a:r>
          <a:endParaRPr lang="en-ID" sz="1100" dirty="0"/>
        </a:p>
      </dgm:t>
    </dgm:pt>
    <dgm:pt modelId="{9EEFAEC5-03ED-44FF-903F-8A3DDB19D566}" type="parTrans" cxnId="{9FC5FC8A-D4FD-4DF7-AE49-7100622E504B}">
      <dgm:prSet/>
      <dgm:spPr/>
      <dgm:t>
        <a:bodyPr/>
        <a:lstStyle/>
        <a:p>
          <a:endParaRPr lang="en-ID"/>
        </a:p>
      </dgm:t>
    </dgm:pt>
    <dgm:pt modelId="{C3A917F5-9DBE-4D22-8A2E-082F2552AD3C}" type="sibTrans" cxnId="{9FC5FC8A-D4FD-4DF7-AE49-7100622E504B}">
      <dgm:prSet/>
      <dgm:spPr/>
      <dgm:t>
        <a:bodyPr/>
        <a:lstStyle/>
        <a:p>
          <a:endParaRPr lang="en-ID"/>
        </a:p>
      </dgm:t>
    </dgm:pt>
    <dgm:pt modelId="{5520B710-8D1B-4477-9632-1BE4B87B43F6}" type="pres">
      <dgm:prSet presAssocID="{3BC18B2B-1F39-43C2-A7FD-7F993982998E}" presName="Name0" presStyleCnt="0">
        <dgm:presLayoutVars>
          <dgm:chMax val="7"/>
          <dgm:chPref val="5"/>
          <dgm:dir/>
          <dgm:animOne val="branch"/>
          <dgm:animLvl val="lvl"/>
        </dgm:presLayoutVars>
      </dgm:prSet>
      <dgm:spPr/>
    </dgm:pt>
    <dgm:pt modelId="{561C96B8-53D0-4322-9C5B-8F46F6F2D62A}" type="pres">
      <dgm:prSet presAssocID="{69B56844-D7C6-4526-8603-D8FCD4E20C9D}" presName="ChildAccent5" presStyleCnt="0"/>
      <dgm:spPr/>
    </dgm:pt>
    <dgm:pt modelId="{831B3557-58A3-49A9-9C2D-7BCD99B430F2}" type="pres">
      <dgm:prSet presAssocID="{69B56844-D7C6-4526-8603-D8FCD4E20C9D}" presName="ChildAccent" presStyleLbl="alignImgPlace1" presStyleIdx="0" presStyleCnt="5" custScaleX="115322"/>
      <dgm:spPr/>
    </dgm:pt>
    <dgm:pt modelId="{D0C521D1-8405-4180-A228-3F78FB1C137E}" type="pres">
      <dgm:prSet presAssocID="{69B56844-D7C6-4526-8603-D8FCD4E20C9D}" presName="Child5" presStyleLbl="revTx" presStyleIdx="0" presStyleCnt="0">
        <dgm:presLayoutVars>
          <dgm:chMax val="0"/>
          <dgm:chPref val="0"/>
          <dgm:bulletEnabled val="1"/>
        </dgm:presLayoutVars>
      </dgm:prSet>
      <dgm:spPr/>
    </dgm:pt>
    <dgm:pt modelId="{76D070EA-8B3B-49B4-937B-63C669857442}" type="pres">
      <dgm:prSet presAssocID="{69B56844-D7C6-4526-8603-D8FCD4E20C9D}" presName="Parent5" presStyleLbl="node1" presStyleIdx="0" presStyleCnt="5" custLinFactNeighborX="6780">
        <dgm:presLayoutVars>
          <dgm:chMax val="2"/>
          <dgm:chPref val="1"/>
          <dgm:bulletEnabled val="1"/>
        </dgm:presLayoutVars>
      </dgm:prSet>
      <dgm:spPr/>
    </dgm:pt>
    <dgm:pt modelId="{83E8D89C-4439-43AE-8E46-624240EDDE4C}" type="pres">
      <dgm:prSet presAssocID="{919248F0-EAE7-4C1A-A82E-4C0F06541313}" presName="ChildAccent4" presStyleCnt="0"/>
      <dgm:spPr/>
    </dgm:pt>
    <dgm:pt modelId="{9657589B-1104-461B-9A37-748412ED7209}" type="pres">
      <dgm:prSet presAssocID="{919248F0-EAE7-4C1A-A82E-4C0F06541313}" presName="ChildAccent" presStyleLbl="alignImgPlace1" presStyleIdx="1" presStyleCnt="5" custScaleX="112772"/>
      <dgm:spPr/>
    </dgm:pt>
    <dgm:pt modelId="{34B37EF2-2199-4146-BD1A-917E412095CE}" type="pres">
      <dgm:prSet presAssocID="{919248F0-EAE7-4C1A-A82E-4C0F06541313}" presName="Child4" presStyleLbl="revTx" presStyleIdx="0" presStyleCnt="0">
        <dgm:presLayoutVars>
          <dgm:chMax val="0"/>
          <dgm:chPref val="0"/>
          <dgm:bulletEnabled val="1"/>
        </dgm:presLayoutVars>
      </dgm:prSet>
      <dgm:spPr/>
    </dgm:pt>
    <dgm:pt modelId="{1640361C-6B2A-4FA3-8DB8-928E2A6ACD4B}" type="pres">
      <dgm:prSet presAssocID="{919248F0-EAE7-4C1A-A82E-4C0F06541313}" presName="Parent4" presStyleLbl="node1" presStyleIdx="1" presStyleCnt="5" custScaleX="109585">
        <dgm:presLayoutVars>
          <dgm:chMax val="2"/>
          <dgm:chPref val="1"/>
          <dgm:bulletEnabled val="1"/>
        </dgm:presLayoutVars>
      </dgm:prSet>
      <dgm:spPr/>
    </dgm:pt>
    <dgm:pt modelId="{70B275FB-38AC-4B97-A4FA-97E32EE350D3}" type="pres">
      <dgm:prSet presAssocID="{A9897617-6CAD-4D2A-B064-00CEBAB660B3}" presName="ChildAccent3" presStyleCnt="0"/>
      <dgm:spPr/>
    </dgm:pt>
    <dgm:pt modelId="{DE37432C-4602-4B96-80DC-A9B8423F6E8D}" type="pres">
      <dgm:prSet presAssocID="{A9897617-6CAD-4D2A-B064-00CEBAB660B3}" presName="ChildAccent" presStyleLbl="alignImgPlace1" presStyleIdx="2" presStyleCnt="5" custScaleY="106469"/>
      <dgm:spPr/>
    </dgm:pt>
    <dgm:pt modelId="{9042ABEC-BC0A-4A2B-BD96-40D0AA118839}" type="pres">
      <dgm:prSet presAssocID="{A9897617-6CAD-4D2A-B064-00CEBAB660B3}" presName="Child3" presStyleLbl="revTx" presStyleIdx="0" presStyleCnt="0">
        <dgm:presLayoutVars>
          <dgm:chMax val="0"/>
          <dgm:chPref val="0"/>
          <dgm:bulletEnabled val="1"/>
        </dgm:presLayoutVars>
      </dgm:prSet>
      <dgm:spPr/>
    </dgm:pt>
    <dgm:pt modelId="{74DC2AE3-0E58-4548-A4C7-C101B6CA78C0}" type="pres">
      <dgm:prSet presAssocID="{A9897617-6CAD-4D2A-B064-00CEBAB660B3}" presName="Parent3" presStyleLbl="node1" presStyleIdx="2" presStyleCnt="5" custLinFactNeighborX="1229" custLinFactNeighborY="-12509">
        <dgm:presLayoutVars>
          <dgm:chMax val="2"/>
          <dgm:chPref val="1"/>
          <dgm:bulletEnabled val="1"/>
        </dgm:presLayoutVars>
      </dgm:prSet>
      <dgm:spPr/>
    </dgm:pt>
    <dgm:pt modelId="{1596F69C-0DA1-4576-9CC5-07B51D40A25C}" type="pres">
      <dgm:prSet presAssocID="{21BCCE87-E735-457E-A228-719A8CA1A6CE}" presName="ChildAccent2" presStyleCnt="0"/>
      <dgm:spPr/>
    </dgm:pt>
    <dgm:pt modelId="{EBA0FEAE-573C-48AA-8EF7-CAF789E53C58}" type="pres">
      <dgm:prSet presAssocID="{21BCCE87-E735-457E-A228-719A8CA1A6CE}" presName="ChildAccent" presStyleLbl="alignImgPlace1" presStyleIdx="3" presStyleCnt="5"/>
      <dgm:spPr/>
    </dgm:pt>
    <dgm:pt modelId="{277150CA-E035-48EA-90BA-05B4013E80EA}" type="pres">
      <dgm:prSet presAssocID="{21BCCE87-E735-457E-A228-719A8CA1A6CE}" presName="Child2" presStyleLbl="revTx" presStyleIdx="0" presStyleCnt="0">
        <dgm:presLayoutVars>
          <dgm:chMax val="0"/>
          <dgm:chPref val="0"/>
          <dgm:bulletEnabled val="1"/>
        </dgm:presLayoutVars>
      </dgm:prSet>
      <dgm:spPr/>
    </dgm:pt>
    <dgm:pt modelId="{7185BB4C-4CD5-4DB7-8A54-63549C58FB28}" type="pres">
      <dgm:prSet presAssocID="{21BCCE87-E735-457E-A228-719A8CA1A6CE}" presName="Parent2" presStyleLbl="node1" presStyleIdx="3" presStyleCnt="5">
        <dgm:presLayoutVars>
          <dgm:chMax val="2"/>
          <dgm:chPref val="1"/>
          <dgm:bulletEnabled val="1"/>
        </dgm:presLayoutVars>
      </dgm:prSet>
      <dgm:spPr/>
    </dgm:pt>
    <dgm:pt modelId="{D1C81680-9E68-40EA-8B8E-952BEA02CD90}" type="pres">
      <dgm:prSet presAssocID="{FF010361-1621-4BCE-A6BA-0ADA955303BC}" presName="ChildAccent1" presStyleCnt="0"/>
      <dgm:spPr/>
    </dgm:pt>
    <dgm:pt modelId="{21304884-9361-42BD-95D2-6D57698FCD05}" type="pres">
      <dgm:prSet presAssocID="{FF010361-1621-4BCE-A6BA-0ADA955303BC}" presName="ChildAccent" presStyleLbl="alignImgPlace1" presStyleIdx="4" presStyleCnt="5"/>
      <dgm:spPr/>
    </dgm:pt>
    <dgm:pt modelId="{0E06B5C8-66C2-4870-8227-456D846D186C}" type="pres">
      <dgm:prSet presAssocID="{FF010361-1621-4BCE-A6BA-0ADA955303BC}" presName="Child1" presStyleLbl="revTx" presStyleIdx="0" presStyleCnt="0">
        <dgm:presLayoutVars>
          <dgm:chMax val="0"/>
          <dgm:chPref val="0"/>
          <dgm:bulletEnabled val="1"/>
        </dgm:presLayoutVars>
      </dgm:prSet>
      <dgm:spPr/>
    </dgm:pt>
    <dgm:pt modelId="{A43C68F0-39E9-4248-8831-EA7AF376AF93}" type="pres">
      <dgm:prSet presAssocID="{FF010361-1621-4BCE-A6BA-0ADA955303BC}" presName="Parent1" presStyleLbl="node1" presStyleIdx="4" presStyleCnt="5">
        <dgm:presLayoutVars>
          <dgm:chMax val="2"/>
          <dgm:chPref val="1"/>
          <dgm:bulletEnabled val="1"/>
        </dgm:presLayoutVars>
      </dgm:prSet>
      <dgm:spPr/>
    </dgm:pt>
  </dgm:ptLst>
  <dgm:cxnLst>
    <dgm:cxn modelId="{EC5FFD02-CF57-45E2-83D5-7A7B7C150B41}" type="presOf" srcId="{CEE2746C-BA7E-4D94-815C-DCBCDD1FE273}" destId="{34B37EF2-2199-4146-BD1A-917E412095CE}" srcOrd="1" destOrd="1" presId="urn:microsoft.com/office/officeart/2011/layout/InterconnectedBlockProcess"/>
    <dgm:cxn modelId="{E2F7E703-ECD1-4C89-94D1-F99F964F3954}" type="presOf" srcId="{E80B24C4-2755-4A6A-8135-5D7C1A77775D}" destId="{9042ABEC-BC0A-4A2B-BD96-40D0AA118839}" srcOrd="1" destOrd="0" presId="urn:microsoft.com/office/officeart/2011/layout/InterconnectedBlockProcess"/>
    <dgm:cxn modelId="{B7871416-5044-4F9C-80EC-649A4CCEE8B4}" srcId="{919248F0-EAE7-4C1A-A82E-4C0F06541313}" destId="{CEE2746C-BA7E-4D94-815C-DCBCDD1FE273}" srcOrd="1" destOrd="0" parTransId="{94794FE7-E3BC-437D-A570-1AE4DF2E6CE7}" sibTransId="{F68E85E0-96C8-436B-ACC7-1FFEAE77415B}"/>
    <dgm:cxn modelId="{3567FB18-F6C9-400F-A4C8-38E29C922FFD}" type="presOf" srcId="{ACA7DC01-A054-46E7-836F-09438F8248E6}" destId="{9042ABEC-BC0A-4A2B-BD96-40D0AA118839}" srcOrd="1" destOrd="2" presId="urn:microsoft.com/office/officeart/2011/layout/InterconnectedBlockProcess"/>
    <dgm:cxn modelId="{6D24791C-D063-4C24-BA51-850C21B22261}" type="presOf" srcId="{A9897617-6CAD-4D2A-B064-00CEBAB660B3}" destId="{74DC2AE3-0E58-4548-A4C7-C101B6CA78C0}" srcOrd="0" destOrd="0" presId="urn:microsoft.com/office/officeart/2011/layout/InterconnectedBlockProcess"/>
    <dgm:cxn modelId="{B6467D22-180D-40B3-8B77-1DE8337596C5}" srcId="{FF010361-1621-4BCE-A6BA-0ADA955303BC}" destId="{9F7A0327-2C55-49B6-995A-01684FC303EE}" srcOrd="5" destOrd="0" parTransId="{76EE0B62-7597-442B-A1A9-BF15346E1D78}" sibTransId="{E38E7267-A00A-474C-95D2-7050FEFBEC48}"/>
    <dgm:cxn modelId="{58A9A42B-364D-48D3-865E-456C96B0AD64}" type="presOf" srcId="{D8542FDE-FAEC-4CF2-885F-72E759D5D9B9}" destId="{34B37EF2-2199-4146-BD1A-917E412095CE}" srcOrd="1" destOrd="0" presId="urn:microsoft.com/office/officeart/2011/layout/InterconnectedBlockProcess"/>
    <dgm:cxn modelId="{EC06625B-09DF-4392-BE67-D0CB6686D403}" type="presOf" srcId="{FF010361-1621-4BCE-A6BA-0ADA955303BC}" destId="{A43C68F0-39E9-4248-8831-EA7AF376AF93}" srcOrd="0" destOrd="0" presId="urn:microsoft.com/office/officeart/2011/layout/InterconnectedBlockProcess"/>
    <dgm:cxn modelId="{A0ECBC60-48DB-4ECF-BEAB-1B84EBD820C8}" type="presOf" srcId="{E80B24C4-2755-4A6A-8135-5D7C1A77775D}" destId="{DE37432C-4602-4B96-80DC-A9B8423F6E8D}" srcOrd="0" destOrd="0" presId="urn:microsoft.com/office/officeart/2011/layout/InterconnectedBlockProcess"/>
    <dgm:cxn modelId="{D9E1D161-A4A2-4783-8D26-892685008330}" srcId="{21BCCE87-E735-457E-A228-719A8CA1A6CE}" destId="{006479E8-4655-43A8-AF0B-904E38344B13}" srcOrd="0" destOrd="0" parTransId="{1EB7F5C3-9D44-4ABA-A0F5-2EC4D096D28E}" sibTransId="{191D680A-CE4C-4696-A718-3E631CCF6915}"/>
    <dgm:cxn modelId="{5E014064-1596-471E-8F8D-2D3B418180F9}" type="presOf" srcId="{62CAB647-108F-4951-9739-5F5752245C46}" destId="{0E06B5C8-66C2-4870-8227-456D846D186C}" srcOrd="1" destOrd="2" presId="urn:microsoft.com/office/officeart/2011/layout/InterconnectedBlockProcess"/>
    <dgm:cxn modelId="{CBE98B67-83F2-43BD-BB68-9B0464966928}" type="presOf" srcId="{69C53E4F-5CAB-4A19-839D-ABDBA7328D59}" destId="{0E06B5C8-66C2-4870-8227-456D846D186C}" srcOrd="1" destOrd="1" presId="urn:microsoft.com/office/officeart/2011/layout/InterconnectedBlockProcess"/>
    <dgm:cxn modelId="{351B8B69-9206-4739-823E-C356C96F4D9F}" srcId="{FF010361-1621-4BCE-A6BA-0ADA955303BC}" destId="{69C53E4F-5CAB-4A19-839D-ABDBA7328D59}" srcOrd="1" destOrd="0" parTransId="{A7EDB518-6A34-49BB-93C4-6C5597ADD50A}" sibTransId="{7CD55988-0E72-4F23-92D5-27FBF76FBF9E}"/>
    <dgm:cxn modelId="{F78E806C-6EDD-46E5-8A7B-CDF90AB86F97}" type="presOf" srcId="{3EE43D2A-DA5C-42F6-96D4-EC3978238BFD}" destId="{0E06B5C8-66C2-4870-8227-456D846D186C}" srcOrd="1" destOrd="4" presId="urn:microsoft.com/office/officeart/2011/layout/InterconnectedBlockProcess"/>
    <dgm:cxn modelId="{0FDABF4D-A2F7-426C-BD86-102285EA2C2F}" type="presOf" srcId="{ACA7DC01-A054-46E7-836F-09438F8248E6}" destId="{DE37432C-4602-4B96-80DC-A9B8423F6E8D}" srcOrd="0" destOrd="2" presId="urn:microsoft.com/office/officeart/2011/layout/InterconnectedBlockProcess"/>
    <dgm:cxn modelId="{080DDE51-1879-4E9E-BB0A-AA283466958F}" srcId="{919248F0-EAE7-4C1A-A82E-4C0F06541313}" destId="{D8542FDE-FAEC-4CF2-885F-72E759D5D9B9}" srcOrd="0" destOrd="0" parTransId="{AD6E8A0A-BDAD-4089-BD9A-7CE33AA1119D}" sibTransId="{3E4B93D2-59F8-4C7C-A58B-9BDBD72CC8CA}"/>
    <dgm:cxn modelId="{91D31173-2BCD-4F89-BE6E-E9ED23579A77}" type="presOf" srcId="{21BCCE87-E735-457E-A228-719A8CA1A6CE}" destId="{7185BB4C-4CD5-4DB7-8A54-63549C58FB28}" srcOrd="0" destOrd="0" presId="urn:microsoft.com/office/officeart/2011/layout/InterconnectedBlockProcess"/>
    <dgm:cxn modelId="{9A016875-0B28-444D-8F1E-C6898B92751D}" type="presOf" srcId="{919248F0-EAE7-4C1A-A82E-4C0F06541313}" destId="{1640361C-6B2A-4FA3-8DB8-928E2A6ACD4B}" srcOrd="0" destOrd="0" presId="urn:microsoft.com/office/officeart/2011/layout/InterconnectedBlockProcess"/>
    <dgm:cxn modelId="{99E21B57-BFD1-4872-8640-980121CF9CE1}" srcId="{69B56844-D7C6-4526-8603-D8FCD4E20C9D}" destId="{500A3A23-DEEF-4945-863F-C5D8290BA9C5}" srcOrd="0" destOrd="0" parTransId="{EE7C01EF-AF14-406A-9C09-FDD52141F1F9}" sibTransId="{8AD07535-6735-4E04-B44F-2B00E939439B}"/>
    <dgm:cxn modelId="{65FE0179-CABD-408A-BA61-F80F78EDE54D}" type="presOf" srcId="{500A3A23-DEEF-4945-863F-C5D8290BA9C5}" destId="{831B3557-58A3-49A9-9C2D-7BCD99B430F2}" srcOrd="0" destOrd="0" presId="urn:microsoft.com/office/officeart/2011/layout/InterconnectedBlockProcess"/>
    <dgm:cxn modelId="{15B4C159-8572-4485-BF1E-4A037E2993A4}" srcId="{3BC18B2B-1F39-43C2-A7FD-7F993982998E}" destId="{A9897617-6CAD-4D2A-B064-00CEBAB660B3}" srcOrd="2" destOrd="0" parTransId="{BCE8E948-D61C-475B-955F-FA4076653CBA}" sibTransId="{FA3CDE15-CF46-413F-A23D-0D092D443C2F}"/>
    <dgm:cxn modelId="{39E29A7C-BD6E-4922-8C95-A9D431823CB0}" type="presOf" srcId="{69B56844-D7C6-4526-8603-D8FCD4E20C9D}" destId="{76D070EA-8B3B-49B4-937B-63C669857442}" srcOrd="0" destOrd="0" presId="urn:microsoft.com/office/officeart/2011/layout/InterconnectedBlockProcess"/>
    <dgm:cxn modelId="{F362EE7C-76A2-43EC-A04B-31DE62F6F2D0}" type="presOf" srcId="{BF0EF9DF-5B48-4C24-A623-DD291AC5FEF5}" destId="{0E06B5C8-66C2-4870-8227-456D846D186C}" srcOrd="1" destOrd="0" presId="urn:microsoft.com/office/officeart/2011/layout/InterconnectedBlockProcess"/>
    <dgm:cxn modelId="{9FC5FC8A-D4FD-4DF7-AE49-7100622E504B}" srcId="{A9897617-6CAD-4D2A-B064-00CEBAB660B3}" destId="{ACA7DC01-A054-46E7-836F-09438F8248E6}" srcOrd="2" destOrd="0" parTransId="{9EEFAEC5-03ED-44FF-903F-8A3DDB19D566}" sibTransId="{C3A917F5-9DBE-4D22-8A2E-082F2552AD3C}"/>
    <dgm:cxn modelId="{CD466892-33FD-4B34-9A9E-C644C8A9AEBE}" srcId="{3BC18B2B-1F39-43C2-A7FD-7F993982998E}" destId="{69B56844-D7C6-4526-8603-D8FCD4E20C9D}" srcOrd="4" destOrd="0" parTransId="{65FCFE5A-979F-4845-860F-36FC3F43C957}" sibTransId="{55146D99-93DB-4A39-93CE-CE88062147E1}"/>
    <dgm:cxn modelId="{C1509D92-E28E-43F8-992E-B662C4B9DBF8}" type="presOf" srcId="{B18E1722-F075-41F3-8679-C937E057C353}" destId="{DE37432C-4602-4B96-80DC-A9B8423F6E8D}" srcOrd="0" destOrd="1" presId="urn:microsoft.com/office/officeart/2011/layout/InterconnectedBlockProcess"/>
    <dgm:cxn modelId="{D9B2F692-25E7-4816-9FC5-D5DE4AC628C1}" srcId="{FF010361-1621-4BCE-A6BA-0ADA955303BC}" destId="{3EE43D2A-DA5C-42F6-96D4-EC3978238BFD}" srcOrd="4" destOrd="0" parTransId="{63348E48-2305-4E98-AD83-047089440175}" sibTransId="{49965E4E-DC1F-42D8-A2FD-289FDD25D2D2}"/>
    <dgm:cxn modelId="{3F76559F-7E76-4B98-A99E-BA509C3AE0A6}" type="presOf" srcId="{B18E1722-F075-41F3-8679-C937E057C353}" destId="{9042ABEC-BC0A-4A2B-BD96-40D0AA118839}" srcOrd="1" destOrd="1" presId="urn:microsoft.com/office/officeart/2011/layout/InterconnectedBlockProcess"/>
    <dgm:cxn modelId="{6ED6AB9F-B33A-4193-962E-325396FAC969}" type="presOf" srcId="{006479E8-4655-43A8-AF0B-904E38344B13}" destId="{EBA0FEAE-573C-48AA-8EF7-CAF789E53C58}" srcOrd="0" destOrd="0" presId="urn:microsoft.com/office/officeart/2011/layout/InterconnectedBlockProcess"/>
    <dgm:cxn modelId="{E5F39EB1-0B77-4B2E-AC70-54EA2F403F1D}" type="presOf" srcId="{47922446-4E7A-4212-A114-718D9424B3DB}" destId="{0E06B5C8-66C2-4870-8227-456D846D186C}" srcOrd="1" destOrd="3" presId="urn:microsoft.com/office/officeart/2011/layout/InterconnectedBlockProcess"/>
    <dgm:cxn modelId="{164888B6-3125-4957-B8C2-D3638942E81E}" type="presOf" srcId="{9F7A0327-2C55-49B6-995A-01684FC303EE}" destId="{0E06B5C8-66C2-4870-8227-456D846D186C}" srcOrd="1" destOrd="5" presId="urn:microsoft.com/office/officeart/2011/layout/InterconnectedBlockProcess"/>
    <dgm:cxn modelId="{CB13A8B6-0C46-4085-A5DD-C5A61FEC7FC2}" srcId="{A9897617-6CAD-4D2A-B064-00CEBAB660B3}" destId="{B18E1722-F075-41F3-8679-C937E057C353}" srcOrd="1" destOrd="0" parTransId="{5F4489A5-7350-4E8E-9D79-0AFC32B762ED}" sibTransId="{6D7719D3-7C20-49A7-B2D6-3AD19E42E49B}"/>
    <dgm:cxn modelId="{11F6DCBF-9BC0-46ED-B0E4-B8219177C44D}" type="presOf" srcId="{3BC18B2B-1F39-43C2-A7FD-7F993982998E}" destId="{5520B710-8D1B-4477-9632-1BE4B87B43F6}" srcOrd="0" destOrd="0" presId="urn:microsoft.com/office/officeart/2011/layout/InterconnectedBlockProcess"/>
    <dgm:cxn modelId="{314494C3-5082-4547-A15E-FD4CD5E325A1}" srcId="{3BC18B2B-1F39-43C2-A7FD-7F993982998E}" destId="{919248F0-EAE7-4C1A-A82E-4C0F06541313}" srcOrd="3" destOrd="0" parTransId="{02916BAD-7A11-4AD5-9D62-14AD3673414A}" sibTransId="{28DE9340-A19A-49AD-8EF0-48DAC4F6E286}"/>
    <dgm:cxn modelId="{9DF189C6-2D47-4C5A-A1E0-4C41999668E1}" type="presOf" srcId="{500A3A23-DEEF-4945-863F-C5D8290BA9C5}" destId="{D0C521D1-8405-4180-A228-3F78FB1C137E}" srcOrd="1" destOrd="0" presId="urn:microsoft.com/office/officeart/2011/layout/InterconnectedBlockProcess"/>
    <dgm:cxn modelId="{252BCCC6-DD84-4713-9EB0-9AF546504ABE}" type="presOf" srcId="{BF0EF9DF-5B48-4C24-A623-DD291AC5FEF5}" destId="{21304884-9361-42BD-95D2-6D57698FCD05}" srcOrd="0" destOrd="0" presId="urn:microsoft.com/office/officeart/2011/layout/InterconnectedBlockProcess"/>
    <dgm:cxn modelId="{37A6A0C8-38E8-44FF-BFE5-64764063FAE3}" srcId="{FF010361-1621-4BCE-A6BA-0ADA955303BC}" destId="{BF0EF9DF-5B48-4C24-A623-DD291AC5FEF5}" srcOrd="0" destOrd="0" parTransId="{E6EDC674-7068-40AD-AEDB-BC79FD9C00DF}" sibTransId="{181F215B-2239-41A5-B5DC-EA3DE025488B}"/>
    <dgm:cxn modelId="{2E5292CB-16BC-46B9-AC31-1564F817C2D2}" srcId="{3BC18B2B-1F39-43C2-A7FD-7F993982998E}" destId="{FF010361-1621-4BCE-A6BA-0ADA955303BC}" srcOrd="0" destOrd="0" parTransId="{E6439C3C-B6F0-4195-8756-5685FC709588}" sibTransId="{4234128F-6DFB-4D7B-AA81-34986FC7A622}"/>
    <dgm:cxn modelId="{1A2943E2-1807-4ECA-9344-73E597EC27CD}" type="presOf" srcId="{62CAB647-108F-4951-9739-5F5752245C46}" destId="{21304884-9361-42BD-95D2-6D57698FCD05}" srcOrd="0" destOrd="2" presId="urn:microsoft.com/office/officeart/2011/layout/InterconnectedBlockProcess"/>
    <dgm:cxn modelId="{4F1AF7E4-2F67-4434-84E3-442C2B7618B1}" type="presOf" srcId="{006479E8-4655-43A8-AF0B-904E38344B13}" destId="{277150CA-E035-48EA-90BA-05B4013E80EA}" srcOrd="1" destOrd="0" presId="urn:microsoft.com/office/officeart/2011/layout/InterconnectedBlockProcess"/>
    <dgm:cxn modelId="{07A5A2E5-082A-43D0-A813-776E60FA86CB}" type="presOf" srcId="{CEE2746C-BA7E-4D94-815C-DCBCDD1FE273}" destId="{9657589B-1104-461B-9A37-748412ED7209}" srcOrd="0" destOrd="1" presId="urn:microsoft.com/office/officeart/2011/layout/InterconnectedBlockProcess"/>
    <dgm:cxn modelId="{6331D9E5-D832-426C-8E2C-40A9220413A4}" srcId="{FF010361-1621-4BCE-A6BA-0ADA955303BC}" destId="{62CAB647-108F-4951-9739-5F5752245C46}" srcOrd="2" destOrd="0" parTransId="{B5371561-0A04-4FAB-8EDC-8E237D4413EA}" sibTransId="{E080D81C-0991-43B5-8E93-C624A593E7D2}"/>
    <dgm:cxn modelId="{28E226E8-8704-416A-8C3C-5FCFBFACD176}" type="presOf" srcId="{47922446-4E7A-4212-A114-718D9424B3DB}" destId="{21304884-9361-42BD-95D2-6D57698FCD05}" srcOrd="0" destOrd="3" presId="urn:microsoft.com/office/officeart/2011/layout/InterconnectedBlockProcess"/>
    <dgm:cxn modelId="{6B30C2E9-2943-4A61-8E8A-22F20587279E}" type="presOf" srcId="{69C53E4F-5CAB-4A19-839D-ABDBA7328D59}" destId="{21304884-9361-42BD-95D2-6D57698FCD05}" srcOrd="0" destOrd="1" presId="urn:microsoft.com/office/officeart/2011/layout/InterconnectedBlockProcess"/>
    <dgm:cxn modelId="{90FD9BED-C1C1-45AE-9B68-D08AD0D349EC}" type="presOf" srcId="{3EE43D2A-DA5C-42F6-96D4-EC3978238BFD}" destId="{21304884-9361-42BD-95D2-6D57698FCD05}" srcOrd="0" destOrd="4" presId="urn:microsoft.com/office/officeart/2011/layout/InterconnectedBlockProcess"/>
    <dgm:cxn modelId="{85AB91F3-3218-43CE-901F-0392A4B81AD7}" srcId="{FF010361-1621-4BCE-A6BA-0ADA955303BC}" destId="{47922446-4E7A-4212-A114-718D9424B3DB}" srcOrd="3" destOrd="0" parTransId="{47F5DF1D-A4DD-4E51-8010-A38308A1FF46}" sibTransId="{C3239A2C-DDE0-49A8-9A6E-5665DABB08B6}"/>
    <dgm:cxn modelId="{9FDD66F4-2BC3-4179-84F0-621484277F1C}" type="presOf" srcId="{9F7A0327-2C55-49B6-995A-01684FC303EE}" destId="{21304884-9361-42BD-95D2-6D57698FCD05}" srcOrd="0" destOrd="5" presId="urn:microsoft.com/office/officeart/2011/layout/InterconnectedBlockProcess"/>
    <dgm:cxn modelId="{1AAFC1F9-E28F-49AC-805D-840D2DD8BF8A}" type="presOf" srcId="{D8542FDE-FAEC-4CF2-885F-72E759D5D9B9}" destId="{9657589B-1104-461B-9A37-748412ED7209}" srcOrd="0" destOrd="0" presId="urn:microsoft.com/office/officeart/2011/layout/InterconnectedBlockProcess"/>
    <dgm:cxn modelId="{C26997FC-5478-4B72-9412-8DA591E043F2}" srcId="{3BC18B2B-1F39-43C2-A7FD-7F993982998E}" destId="{21BCCE87-E735-457E-A228-719A8CA1A6CE}" srcOrd="1" destOrd="0" parTransId="{7ADDFF2E-2247-445B-A948-B15DE2489183}" sibTransId="{2225E76C-4A5B-458C-A077-90F1D145772A}"/>
    <dgm:cxn modelId="{4FA1CBFC-B4AA-4462-B77C-CA726962BD33}" srcId="{A9897617-6CAD-4D2A-B064-00CEBAB660B3}" destId="{E80B24C4-2755-4A6A-8135-5D7C1A77775D}" srcOrd="0" destOrd="0" parTransId="{76078476-8B74-41C6-9119-E83065CD094F}" sibTransId="{E0A592BF-BDB7-4C6B-9D0E-FF566F723CBD}"/>
    <dgm:cxn modelId="{F83906A2-EC04-4228-BC7E-81EF49CE9B6C}" type="presParOf" srcId="{5520B710-8D1B-4477-9632-1BE4B87B43F6}" destId="{561C96B8-53D0-4322-9C5B-8F46F6F2D62A}" srcOrd="0" destOrd="0" presId="urn:microsoft.com/office/officeart/2011/layout/InterconnectedBlockProcess"/>
    <dgm:cxn modelId="{72B2E5AA-2038-4D2C-98CE-E7C581D5746D}" type="presParOf" srcId="{561C96B8-53D0-4322-9C5B-8F46F6F2D62A}" destId="{831B3557-58A3-49A9-9C2D-7BCD99B430F2}" srcOrd="0" destOrd="0" presId="urn:microsoft.com/office/officeart/2011/layout/InterconnectedBlockProcess"/>
    <dgm:cxn modelId="{C5D0CD0C-B4F5-43E6-A6D8-16EE6CCED457}" type="presParOf" srcId="{5520B710-8D1B-4477-9632-1BE4B87B43F6}" destId="{D0C521D1-8405-4180-A228-3F78FB1C137E}" srcOrd="1" destOrd="0" presId="urn:microsoft.com/office/officeart/2011/layout/InterconnectedBlockProcess"/>
    <dgm:cxn modelId="{11FCB1A9-8306-48D5-9EE2-98F70CEEF618}" type="presParOf" srcId="{5520B710-8D1B-4477-9632-1BE4B87B43F6}" destId="{76D070EA-8B3B-49B4-937B-63C669857442}" srcOrd="2" destOrd="0" presId="urn:microsoft.com/office/officeart/2011/layout/InterconnectedBlockProcess"/>
    <dgm:cxn modelId="{47051FAC-0727-4B2B-BBEA-695BFFCE11A8}" type="presParOf" srcId="{5520B710-8D1B-4477-9632-1BE4B87B43F6}" destId="{83E8D89C-4439-43AE-8E46-624240EDDE4C}" srcOrd="3" destOrd="0" presId="urn:microsoft.com/office/officeart/2011/layout/InterconnectedBlockProcess"/>
    <dgm:cxn modelId="{27E7C369-B130-4F8F-BF16-647D31E6D75B}" type="presParOf" srcId="{83E8D89C-4439-43AE-8E46-624240EDDE4C}" destId="{9657589B-1104-461B-9A37-748412ED7209}" srcOrd="0" destOrd="0" presId="urn:microsoft.com/office/officeart/2011/layout/InterconnectedBlockProcess"/>
    <dgm:cxn modelId="{03EEDC52-6831-4BA5-8855-490AECB77CB0}" type="presParOf" srcId="{5520B710-8D1B-4477-9632-1BE4B87B43F6}" destId="{34B37EF2-2199-4146-BD1A-917E412095CE}" srcOrd="4" destOrd="0" presId="urn:microsoft.com/office/officeart/2011/layout/InterconnectedBlockProcess"/>
    <dgm:cxn modelId="{81A2FBAA-35E9-4E77-90C8-5264628D64F6}" type="presParOf" srcId="{5520B710-8D1B-4477-9632-1BE4B87B43F6}" destId="{1640361C-6B2A-4FA3-8DB8-928E2A6ACD4B}" srcOrd="5" destOrd="0" presId="urn:microsoft.com/office/officeart/2011/layout/InterconnectedBlockProcess"/>
    <dgm:cxn modelId="{CED0158D-AA94-4792-B694-B45A21552365}" type="presParOf" srcId="{5520B710-8D1B-4477-9632-1BE4B87B43F6}" destId="{70B275FB-38AC-4B97-A4FA-97E32EE350D3}" srcOrd="6" destOrd="0" presId="urn:microsoft.com/office/officeart/2011/layout/InterconnectedBlockProcess"/>
    <dgm:cxn modelId="{3C426EEE-C747-435E-B240-ACB235B64764}" type="presParOf" srcId="{70B275FB-38AC-4B97-A4FA-97E32EE350D3}" destId="{DE37432C-4602-4B96-80DC-A9B8423F6E8D}" srcOrd="0" destOrd="0" presId="urn:microsoft.com/office/officeart/2011/layout/InterconnectedBlockProcess"/>
    <dgm:cxn modelId="{C5661F02-07FE-4879-8745-F48023C24146}" type="presParOf" srcId="{5520B710-8D1B-4477-9632-1BE4B87B43F6}" destId="{9042ABEC-BC0A-4A2B-BD96-40D0AA118839}" srcOrd="7" destOrd="0" presId="urn:microsoft.com/office/officeart/2011/layout/InterconnectedBlockProcess"/>
    <dgm:cxn modelId="{87F3CCFB-AA88-4F50-95EB-2703AAE48E4E}" type="presParOf" srcId="{5520B710-8D1B-4477-9632-1BE4B87B43F6}" destId="{74DC2AE3-0E58-4548-A4C7-C101B6CA78C0}" srcOrd="8" destOrd="0" presId="urn:microsoft.com/office/officeart/2011/layout/InterconnectedBlockProcess"/>
    <dgm:cxn modelId="{AF4F5419-F256-4141-A26B-9C344B908C81}" type="presParOf" srcId="{5520B710-8D1B-4477-9632-1BE4B87B43F6}" destId="{1596F69C-0DA1-4576-9CC5-07B51D40A25C}" srcOrd="9" destOrd="0" presId="urn:microsoft.com/office/officeart/2011/layout/InterconnectedBlockProcess"/>
    <dgm:cxn modelId="{D49B86C1-C27B-4D0D-9976-4D14E31C4C30}" type="presParOf" srcId="{1596F69C-0DA1-4576-9CC5-07B51D40A25C}" destId="{EBA0FEAE-573C-48AA-8EF7-CAF789E53C58}" srcOrd="0" destOrd="0" presId="urn:microsoft.com/office/officeart/2011/layout/InterconnectedBlockProcess"/>
    <dgm:cxn modelId="{A940A312-7298-4887-ADC5-E12DD218FC0A}" type="presParOf" srcId="{5520B710-8D1B-4477-9632-1BE4B87B43F6}" destId="{277150CA-E035-48EA-90BA-05B4013E80EA}" srcOrd="10" destOrd="0" presId="urn:microsoft.com/office/officeart/2011/layout/InterconnectedBlockProcess"/>
    <dgm:cxn modelId="{BC1DB018-1265-42B5-A76C-83828470C30A}" type="presParOf" srcId="{5520B710-8D1B-4477-9632-1BE4B87B43F6}" destId="{7185BB4C-4CD5-4DB7-8A54-63549C58FB28}" srcOrd="11" destOrd="0" presId="urn:microsoft.com/office/officeart/2011/layout/InterconnectedBlockProcess"/>
    <dgm:cxn modelId="{0AD047D7-181B-43F1-AE15-F2DC3751FD9D}" type="presParOf" srcId="{5520B710-8D1B-4477-9632-1BE4B87B43F6}" destId="{D1C81680-9E68-40EA-8B8E-952BEA02CD90}" srcOrd="12" destOrd="0" presId="urn:microsoft.com/office/officeart/2011/layout/InterconnectedBlockProcess"/>
    <dgm:cxn modelId="{E71F2107-B635-4A77-8949-86E485D8C080}" type="presParOf" srcId="{D1C81680-9E68-40EA-8B8E-952BEA02CD90}" destId="{21304884-9361-42BD-95D2-6D57698FCD05}" srcOrd="0" destOrd="0" presId="urn:microsoft.com/office/officeart/2011/layout/InterconnectedBlockProcess"/>
    <dgm:cxn modelId="{42AD32CF-7A58-43D1-90BB-098DE9F8ACA1}" type="presParOf" srcId="{5520B710-8D1B-4477-9632-1BE4B87B43F6}" destId="{0E06B5C8-66C2-4870-8227-456D846D186C}" srcOrd="13" destOrd="0" presId="urn:microsoft.com/office/officeart/2011/layout/InterconnectedBlockProcess"/>
    <dgm:cxn modelId="{0E07D65A-7E85-41D6-BC9C-E9EFF71AA6AA}" type="presParOf" srcId="{5520B710-8D1B-4477-9632-1BE4B87B43F6}" destId="{A43C68F0-39E9-4248-8831-EA7AF376AF93}" srcOrd="14"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B3557-58A3-49A9-9C2D-7BCD99B430F2}">
      <dsp:nvSpPr>
        <dsp:cNvPr id="0" name=""/>
        <dsp:cNvSpPr/>
      </dsp:nvSpPr>
      <dsp:spPr>
        <a:xfrm>
          <a:off x="6161308" y="839491"/>
          <a:ext cx="1524774" cy="3357968"/>
        </a:xfrm>
        <a:prstGeom prst="wedgeRectCallout">
          <a:avLst>
            <a:gd name="adj1" fmla="val 0"/>
            <a:gd name="adj2" fmla="val 0"/>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r" defTabSz="711200">
            <a:lnSpc>
              <a:spcPct val="90000"/>
            </a:lnSpc>
            <a:spcBef>
              <a:spcPct val="0"/>
            </a:spcBef>
            <a:spcAft>
              <a:spcPct val="35000"/>
            </a:spcAft>
            <a:buNone/>
          </a:pPr>
          <a:r>
            <a:rPr lang="en-US" sz="1600" kern="1200" dirty="0" err="1"/>
            <a:t>Melakukan</a:t>
          </a:r>
          <a:r>
            <a:rPr lang="en-US" sz="1600" kern="1200" dirty="0"/>
            <a:t> Drop </a:t>
          </a:r>
          <a:r>
            <a:rPr lang="en-US" sz="1600" kern="1200" dirty="0" err="1"/>
            <a:t>kolom</a:t>
          </a:r>
          <a:r>
            <a:rPr lang="en-US" sz="1600" kern="1200" dirty="0"/>
            <a:t> </a:t>
          </a:r>
          <a:r>
            <a:rPr lang="en-US" sz="1600" kern="1200" dirty="0" err="1"/>
            <a:t>kepada</a:t>
          </a:r>
          <a:r>
            <a:rPr lang="en-US" sz="1600" kern="1200" dirty="0"/>
            <a:t> </a:t>
          </a:r>
          <a:r>
            <a:rPr lang="en-US" sz="1600" kern="1200" dirty="0" err="1"/>
            <a:t>Ikut</a:t>
          </a:r>
          <a:r>
            <a:rPr lang="en-US" sz="1600" kern="1200" dirty="0"/>
            <a:t> Program LOP </a:t>
          </a:r>
          <a:r>
            <a:rPr lang="en-US" sz="1600" kern="1200" dirty="0" err="1"/>
            <a:t>karena</a:t>
          </a:r>
          <a:r>
            <a:rPr lang="en-US" sz="1600" kern="1200" dirty="0"/>
            <a:t> </a:t>
          </a:r>
          <a:r>
            <a:rPr lang="en-US" sz="1600" kern="1200" dirty="0" err="1"/>
            <a:t>banyalk</a:t>
          </a:r>
          <a:r>
            <a:rPr lang="en-US" sz="1600" kern="1200" dirty="0"/>
            <a:t> data </a:t>
          </a:r>
          <a:r>
            <a:rPr lang="en-US" sz="1600" kern="1200" dirty="0" err="1"/>
            <a:t>kosong</a:t>
          </a:r>
          <a:r>
            <a:rPr lang="en-US" sz="1600" kern="1200" dirty="0"/>
            <a:t> dan </a:t>
          </a:r>
          <a:r>
            <a:rPr lang="en-US" sz="1600" kern="1200" dirty="0" err="1"/>
            <a:t>konstanta</a:t>
          </a:r>
          <a:endParaRPr lang="en-US" sz="1600" kern="1200" dirty="0"/>
        </a:p>
      </dsp:txBody>
      <dsp:txXfrm>
        <a:off x="6354857" y="839491"/>
        <a:ext cx="1331225" cy="3357968"/>
      </dsp:txXfrm>
    </dsp:sp>
    <dsp:sp modelId="{76D070EA-8B3B-49B4-937B-63C669857442}">
      <dsp:nvSpPr>
        <dsp:cNvPr id="0" name=""/>
        <dsp:cNvSpPr/>
      </dsp:nvSpPr>
      <dsp:spPr>
        <a:xfrm>
          <a:off x="6352245" y="0"/>
          <a:ext cx="1322189" cy="83949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err="1"/>
            <a:t>Mendrop</a:t>
          </a:r>
          <a:r>
            <a:rPr lang="en-US" sz="1600" kern="1200" dirty="0"/>
            <a:t> </a:t>
          </a:r>
          <a:r>
            <a:rPr lang="en-US" sz="1600" kern="1200" dirty="0" err="1"/>
            <a:t>kolom</a:t>
          </a:r>
          <a:endParaRPr lang="en-US" sz="1600" kern="1200" dirty="0"/>
        </a:p>
      </dsp:txBody>
      <dsp:txXfrm>
        <a:off x="6352245" y="0"/>
        <a:ext cx="1322189" cy="839492"/>
      </dsp:txXfrm>
    </dsp:sp>
    <dsp:sp modelId="{9657589B-1104-461B-9A37-748412ED7209}">
      <dsp:nvSpPr>
        <dsp:cNvPr id="0" name=""/>
        <dsp:cNvSpPr/>
      </dsp:nvSpPr>
      <dsp:spPr>
        <a:xfrm>
          <a:off x="4859280" y="839491"/>
          <a:ext cx="1491059" cy="3148095"/>
        </a:xfrm>
        <a:prstGeom prst="wedgeRectCallout">
          <a:avLst>
            <a:gd name="adj1" fmla="val 62500"/>
            <a:gd name="adj2" fmla="val 20830"/>
          </a:avLst>
        </a:prstGeom>
        <a:solidFill>
          <a:schemeClr val="accent5">
            <a:tint val="50000"/>
            <a:hueOff val="-1835408"/>
            <a:satOff val="18040"/>
            <a:lumOff val="40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t" anchorCtr="0">
          <a:noAutofit/>
        </a:bodyPr>
        <a:lstStyle/>
        <a:p>
          <a:pPr marL="0" lvl="0" indent="0" algn="r" defTabSz="622300">
            <a:lnSpc>
              <a:spcPct val="90000"/>
            </a:lnSpc>
            <a:spcBef>
              <a:spcPct val="0"/>
            </a:spcBef>
            <a:spcAft>
              <a:spcPct val="35000"/>
            </a:spcAft>
            <a:buNone/>
          </a:pPr>
          <a:r>
            <a:rPr lang="en-US" sz="1400" kern="1200" dirty="0"/>
            <a:t>Kolom </a:t>
          </a:r>
          <a:r>
            <a:rPr lang="en-US" sz="1400" kern="1200" dirty="0" err="1"/>
            <a:t>Pernah</a:t>
          </a:r>
          <a:r>
            <a:rPr lang="en-US" sz="1400" kern="1200" dirty="0"/>
            <a:t> </a:t>
          </a:r>
          <a:r>
            <a:rPr lang="en-US" sz="1400" kern="1200" dirty="0" err="1"/>
            <a:t>bekerja</a:t>
          </a:r>
          <a:r>
            <a:rPr lang="en-US" sz="1400" kern="1200" dirty="0"/>
            <a:t> </a:t>
          </a:r>
          <a:r>
            <a:rPr lang="en-US" sz="1400" kern="1200" dirty="0" err="1"/>
            <a:t>dari</a:t>
          </a:r>
          <a:r>
            <a:rPr lang="en-US" sz="1400" kern="1200" dirty="0"/>
            <a:t> 1 dan yes </a:t>
          </a:r>
          <a:r>
            <a:rPr lang="en-US" sz="1400" kern="1200" dirty="0" err="1"/>
            <a:t>menjadi</a:t>
          </a:r>
          <a:r>
            <a:rPr lang="en-US" sz="1400" kern="1200" dirty="0"/>
            <a:t> No dan yes.</a:t>
          </a:r>
        </a:p>
        <a:p>
          <a:pPr marL="0" lvl="0" indent="0" algn="r" defTabSz="622300">
            <a:lnSpc>
              <a:spcPct val="90000"/>
            </a:lnSpc>
            <a:spcBef>
              <a:spcPct val="0"/>
            </a:spcBef>
            <a:spcAft>
              <a:spcPct val="35000"/>
            </a:spcAft>
            <a:buNone/>
          </a:pPr>
          <a:r>
            <a:rPr lang="en-US" sz="1400" kern="1200" dirty="0" err="1"/>
            <a:t>Dengan</a:t>
          </a:r>
          <a:r>
            <a:rPr lang="en-US" sz="1400" kern="1200" dirty="0"/>
            <a:t> </a:t>
          </a:r>
          <a:r>
            <a:rPr lang="en-US" sz="1400" kern="1200" dirty="0" err="1"/>
            <a:t>melakukan</a:t>
          </a:r>
          <a:r>
            <a:rPr lang="en-US" sz="1400" kern="1200" dirty="0"/>
            <a:t> if syntax </a:t>
          </a:r>
          <a:r>
            <a:rPr lang="en-US" sz="1400" kern="1200" dirty="0" err="1"/>
            <a:t>untuk</a:t>
          </a:r>
          <a:r>
            <a:rPr lang="en-US" sz="1400" kern="1200" dirty="0"/>
            <a:t> Status </a:t>
          </a:r>
          <a:r>
            <a:rPr lang="en-US" sz="1400" kern="1200" dirty="0" err="1"/>
            <a:t>Kepegawaian</a:t>
          </a:r>
          <a:r>
            <a:rPr lang="en-US" sz="1400" kern="1200" dirty="0"/>
            <a:t> Internship = 0</a:t>
          </a:r>
        </a:p>
      </dsp:txBody>
      <dsp:txXfrm>
        <a:off x="5048550" y="839491"/>
        <a:ext cx="1301789" cy="3148095"/>
      </dsp:txXfrm>
    </dsp:sp>
    <dsp:sp modelId="{1640361C-6B2A-4FA3-8DB8-928E2A6ACD4B}">
      <dsp:nvSpPr>
        <dsp:cNvPr id="0" name=""/>
        <dsp:cNvSpPr/>
      </dsp:nvSpPr>
      <dsp:spPr>
        <a:xfrm>
          <a:off x="4880350" y="104936"/>
          <a:ext cx="1448920" cy="734555"/>
        </a:xfrm>
        <a:prstGeom prst="rect">
          <a:avLst/>
        </a:prstGeom>
        <a:solidFill>
          <a:schemeClr val="accent5">
            <a:hueOff val="-1805699"/>
            <a:satOff val="0"/>
            <a:lumOff val="7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err="1"/>
            <a:t>Mengganti</a:t>
          </a:r>
          <a:r>
            <a:rPr lang="en-US" sz="1600" kern="1200" dirty="0"/>
            <a:t> Value</a:t>
          </a:r>
        </a:p>
      </dsp:txBody>
      <dsp:txXfrm>
        <a:off x="4880350" y="104936"/>
        <a:ext cx="1448920" cy="734555"/>
      </dsp:txXfrm>
    </dsp:sp>
    <dsp:sp modelId="{DE37432C-4602-4B96-80DC-A9B8423F6E8D}">
      <dsp:nvSpPr>
        <dsp:cNvPr id="0" name=""/>
        <dsp:cNvSpPr/>
      </dsp:nvSpPr>
      <dsp:spPr>
        <a:xfrm>
          <a:off x="3621526" y="744455"/>
          <a:ext cx="1322189" cy="3128295"/>
        </a:xfrm>
        <a:prstGeom prst="wedgeRectCallout">
          <a:avLst>
            <a:gd name="adj1" fmla="val 62500"/>
            <a:gd name="adj2" fmla="val 20830"/>
          </a:avLst>
        </a:prstGeom>
        <a:solidFill>
          <a:schemeClr val="accent5">
            <a:tint val="50000"/>
            <a:hueOff val="-3670816"/>
            <a:satOff val="36079"/>
            <a:lumOff val="81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err="1"/>
            <a:t>Nums</a:t>
          </a:r>
          <a:r>
            <a:rPr lang="en-US" sz="1200" kern="1200" dirty="0"/>
            <a:t> : Skor </a:t>
          </a:r>
          <a:r>
            <a:rPr lang="en-US" sz="1100" kern="1200" dirty="0" err="1"/>
            <a:t>Kepuasan</a:t>
          </a:r>
          <a:r>
            <a:rPr lang="en-US" sz="1100" kern="1200" dirty="0"/>
            <a:t> </a:t>
          </a:r>
          <a:r>
            <a:rPr lang="en-US" sz="1100" kern="1200" dirty="0" err="1"/>
            <a:t>Pegawai</a:t>
          </a:r>
          <a:r>
            <a:rPr lang="en-US" sz="1100" kern="1200" dirty="0"/>
            <a:t>, </a:t>
          </a:r>
          <a:r>
            <a:rPr lang="en-US" sz="1100" kern="1200" dirty="0" err="1"/>
            <a:t>Jumlah</a:t>
          </a:r>
          <a:r>
            <a:rPr lang="en-US" sz="1100" kern="1200" dirty="0"/>
            <a:t> </a:t>
          </a:r>
          <a:r>
            <a:rPr lang="en-US" sz="1100" kern="1200" dirty="0" err="1"/>
            <a:t>Keikutsertaan</a:t>
          </a:r>
          <a:r>
            <a:rPr lang="en-US" sz="1100" kern="1200" dirty="0"/>
            <a:t> </a:t>
          </a:r>
          <a:r>
            <a:rPr lang="en-US" sz="1100" kern="1200" dirty="0" err="1"/>
            <a:t>projek</a:t>
          </a:r>
          <a:r>
            <a:rPr lang="en-US" sz="1100" kern="1200" dirty="0"/>
            <a:t>, </a:t>
          </a:r>
          <a:r>
            <a:rPr lang="en-US" sz="1100" kern="1200" dirty="0" err="1"/>
            <a:t>Jumlah</a:t>
          </a:r>
          <a:r>
            <a:rPr lang="en-US" sz="1100" kern="1200" dirty="0"/>
            <a:t> </a:t>
          </a:r>
          <a:r>
            <a:rPr lang="en-US" sz="1100" kern="1200" dirty="0" err="1"/>
            <a:t>Keterlambatan</a:t>
          </a:r>
          <a:r>
            <a:rPr lang="en-US" sz="1100" kern="1200" dirty="0"/>
            <a:t> </a:t>
          </a:r>
          <a:r>
            <a:rPr lang="en-US" sz="1100" kern="1200" dirty="0" err="1"/>
            <a:t>Sebulkan</a:t>
          </a:r>
          <a:r>
            <a:rPr lang="en-US" sz="1100" kern="1200" dirty="0"/>
            <a:t> </a:t>
          </a:r>
          <a:r>
            <a:rPr lang="en-US" sz="1100" kern="1200" dirty="0" err="1"/>
            <a:t>terakhir</a:t>
          </a:r>
          <a:r>
            <a:rPr lang="en-US" sz="1100" kern="1200" dirty="0"/>
            <a:t>, </a:t>
          </a:r>
          <a:r>
            <a:rPr lang="en-US" sz="1100" kern="1200" dirty="0" err="1"/>
            <a:t>Jumlah</a:t>
          </a:r>
          <a:r>
            <a:rPr lang="en-US" sz="1100" kern="1200" dirty="0"/>
            <a:t> </a:t>
          </a:r>
          <a:r>
            <a:rPr lang="en-US" sz="1100" kern="1200" dirty="0" err="1"/>
            <a:t>Kehadiran</a:t>
          </a:r>
          <a:r>
            <a:rPr lang="en-US" sz="1100" kern="1200" dirty="0"/>
            <a:t>, dan </a:t>
          </a:r>
          <a:r>
            <a:rPr lang="en-US" sz="1100" kern="1200" dirty="0" err="1"/>
            <a:t>Ikut</a:t>
          </a:r>
          <a:r>
            <a:rPr lang="en-US" sz="1100" kern="1200" dirty="0"/>
            <a:t> Program LOP</a:t>
          </a:r>
          <a:endParaRPr lang="en-ID" sz="1100" kern="1200" dirty="0"/>
        </a:p>
        <a:p>
          <a:pPr marL="0" lvl="0" indent="0" algn="r" defTabSz="488950">
            <a:lnSpc>
              <a:spcPct val="90000"/>
            </a:lnSpc>
            <a:spcBef>
              <a:spcPct val="0"/>
            </a:spcBef>
            <a:spcAft>
              <a:spcPct val="35000"/>
            </a:spcAft>
            <a:buNone/>
          </a:pPr>
          <a:r>
            <a:rPr lang="en-US" sz="1100" kern="1200" dirty="0"/>
            <a:t>Cats : </a:t>
          </a:r>
          <a:r>
            <a:rPr lang="en-US" sz="1100" kern="1200" dirty="0" err="1"/>
            <a:t>Alasan</a:t>
          </a:r>
          <a:r>
            <a:rPr lang="en-US" sz="1100" kern="1200" dirty="0"/>
            <a:t> Resign</a:t>
          </a:r>
          <a:endParaRPr lang="en-ID" sz="1100" kern="1200" dirty="0"/>
        </a:p>
        <a:p>
          <a:pPr marL="0" lvl="0" indent="0" algn="r" defTabSz="488950">
            <a:lnSpc>
              <a:spcPct val="90000"/>
            </a:lnSpc>
            <a:spcBef>
              <a:spcPct val="0"/>
            </a:spcBef>
            <a:spcAft>
              <a:spcPct val="35000"/>
            </a:spcAft>
            <a:buNone/>
          </a:pPr>
          <a:r>
            <a:rPr lang="en-US" sz="1100" kern="1200" dirty="0" err="1"/>
            <a:t>Dengan</a:t>
          </a:r>
          <a:r>
            <a:rPr lang="en-US" sz="1100" kern="1200" dirty="0"/>
            <a:t> </a:t>
          </a:r>
          <a:r>
            <a:rPr lang="en-US" sz="1100" kern="1200" dirty="0" err="1"/>
            <a:t>Melihat</a:t>
          </a:r>
          <a:r>
            <a:rPr lang="en-US" sz="1100" kern="1200" dirty="0"/>
            <a:t> describe, </a:t>
          </a:r>
          <a:r>
            <a:rPr lang="en-US" sz="1100" kern="1200" dirty="0" err="1"/>
            <a:t>untuk</a:t>
          </a:r>
          <a:r>
            <a:rPr lang="en-US" sz="1100" kern="1200" dirty="0"/>
            <a:t> </a:t>
          </a:r>
          <a:r>
            <a:rPr lang="en-US" sz="1100" kern="1200" dirty="0" err="1"/>
            <a:t>melukan</a:t>
          </a:r>
          <a:r>
            <a:rPr lang="en-US" sz="1100" kern="1200" dirty="0"/>
            <a:t> </a:t>
          </a:r>
          <a:r>
            <a:rPr lang="en-US" sz="1100" kern="1200" dirty="0" err="1"/>
            <a:t>fillna</a:t>
          </a:r>
          <a:r>
            <a:rPr lang="en-US" sz="1100" kern="1200" dirty="0"/>
            <a:t> pada data </a:t>
          </a:r>
          <a:r>
            <a:rPr lang="en-US" sz="1100" kern="1200" dirty="0" err="1"/>
            <a:t>kosong</a:t>
          </a:r>
          <a:endParaRPr lang="en-ID" sz="1100" kern="1200" dirty="0"/>
        </a:p>
      </dsp:txBody>
      <dsp:txXfrm>
        <a:off x="3789361" y="744455"/>
        <a:ext cx="1154354" cy="3128295"/>
      </dsp:txXfrm>
    </dsp:sp>
    <dsp:sp modelId="{74DC2AE3-0E58-4548-A4C7-C101B6CA78C0}">
      <dsp:nvSpPr>
        <dsp:cNvPr id="0" name=""/>
        <dsp:cNvSpPr/>
      </dsp:nvSpPr>
      <dsp:spPr>
        <a:xfrm>
          <a:off x="3637776" y="134471"/>
          <a:ext cx="1322189" cy="629619"/>
        </a:xfrm>
        <a:prstGeom prst="rect">
          <a:avLst/>
        </a:prstGeom>
        <a:solidFill>
          <a:schemeClr val="accent5">
            <a:hueOff val="-3611398"/>
            <a:satOff val="0"/>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t>Describe</a:t>
          </a:r>
          <a:endParaRPr lang="en-ID" sz="1600" kern="1200" dirty="0"/>
        </a:p>
      </dsp:txBody>
      <dsp:txXfrm>
        <a:off x="3637776" y="134471"/>
        <a:ext cx="1322189" cy="629619"/>
      </dsp:txXfrm>
    </dsp:sp>
    <dsp:sp modelId="{EBA0FEAE-573C-48AA-8EF7-CAF789E53C58}">
      <dsp:nvSpPr>
        <dsp:cNvPr id="0" name=""/>
        <dsp:cNvSpPr/>
      </dsp:nvSpPr>
      <dsp:spPr>
        <a:xfrm>
          <a:off x="2299337" y="839491"/>
          <a:ext cx="1322189" cy="2728349"/>
        </a:xfrm>
        <a:prstGeom prst="wedgeRectCallout">
          <a:avLst>
            <a:gd name="adj1" fmla="val 62500"/>
            <a:gd name="adj2" fmla="val 20830"/>
          </a:avLst>
        </a:prstGeom>
        <a:solidFill>
          <a:schemeClr val="accent5">
            <a:tint val="50000"/>
            <a:hueOff val="-5506224"/>
            <a:satOff val="54119"/>
            <a:lumOff val="122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err="1"/>
            <a:t>Tidak</a:t>
          </a:r>
          <a:r>
            <a:rPr lang="en-US" sz="1200" kern="1200" dirty="0"/>
            <a:t> </a:t>
          </a:r>
          <a:r>
            <a:rPr lang="en-US" sz="1200" kern="1200" dirty="0" err="1"/>
            <a:t>ada</a:t>
          </a:r>
          <a:r>
            <a:rPr lang="en-US" sz="1200" kern="1200" dirty="0"/>
            <a:t> data Duplicate</a:t>
          </a:r>
          <a:endParaRPr lang="en-ID" sz="1200" kern="1200" dirty="0"/>
        </a:p>
      </dsp:txBody>
      <dsp:txXfrm>
        <a:off x="2467171" y="839491"/>
        <a:ext cx="1154354" cy="2728349"/>
      </dsp:txXfrm>
    </dsp:sp>
    <dsp:sp modelId="{7185BB4C-4CD5-4DB7-8A54-63549C58FB28}">
      <dsp:nvSpPr>
        <dsp:cNvPr id="0" name=""/>
        <dsp:cNvSpPr/>
      </dsp:nvSpPr>
      <dsp:spPr>
        <a:xfrm>
          <a:off x="2299337" y="314809"/>
          <a:ext cx="1322189" cy="524682"/>
        </a:xfrm>
        <a:prstGeom prst="rect">
          <a:avLst/>
        </a:prstGeom>
        <a:solidFill>
          <a:schemeClr val="accent5">
            <a:hueOff val="-5417097"/>
            <a:satOff val="0"/>
            <a:lumOff val="22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Duplicated</a:t>
          </a:r>
          <a:endParaRPr lang="en-ID" sz="1600" kern="1200" dirty="0">
            <a:solidFill>
              <a:schemeClr val="tx1"/>
            </a:solidFill>
          </a:endParaRPr>
        </a:p>
      </dsp:txBody>
      <dsp:txXfrm>
        <a:off x="2299337" y="314809"/>
        <a:ext cx="1322189" cy="524682"/>
      </dsp:txXfrm>
    </dsp:sp>
    <dsp:sp modelId="{21304884-9361-42BD-95D2-6D57698FCD05}">
      <dsp:nvSpPr>
        <dsp:cNvPr id="0" name=""/>
        <dsp:cNvSpPr/>
      </dsp:nvSpPr>
      <dsp:spPr>
        <a:xfrm>
          <a:off x="977148" y="839491"/>
          <a:ext cx="1322189" cy="2518476"/>
        </a:xfrm>
        <a:prstGeom prst="wedgeRectCallout">
          <a:avLst>
            <a:gd name="adj1" fmla="val 62500"/>
            <a:gd name="adj2" fmla="val 20830"/>
          </a:avLst>
        </a:prstGeom>
        <a:solidFill>
          <a:schemeClr val="accent5">
            <a:tint val="50000"/>
            <a:hueOff val="-7341632"/>
            <a:satOff val="72158"/>
            <a:lumOff val="162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r" defTabSz="533400">
            <a:lnSpc>
              <a:spcPct val="90000"/>
            </a:lnSpc>
            <a:spcBef>
              <a:spcPct val="0"/>
            </a:spcBef>
            <a:spcAft>
              <a:spcPct val="35000"/>
            </a:spcAft>
            <a:buNone/>
          </a:pPr>
          <a:r>
            <a:rPr lang="en-US" sz="1200" kern="1200" dirty="0"/>
            <a:t>Skor </a:t>
          </a:r>
          <a:r>
            <a:rPr lang="en-US" sz="1200" kern="1200" dirty="0" err="1"/>
            <a:t>Kepuasan</a:t>
          </a:r>
          <a:r>
            <a:rPr lang="en-US" sz="1200" kern="1200" dirty="0"/>
            <a:t> </a:t>
          </a:r>
          <a:r>
            <a:rPr lang="en-US" sz="1200" kern="1200" dirty="0" err="1"/>
            <a:t>Pegawai</a:t>
          </a:r>
          <a:endParaRPr lang="en-ID" sz="1200" kern="1200" dirty="0"/>
        </a:p>
        <a:p>
          <a:pPr marL="0" lvl="0" indent="0" algn="r" defTabSz="533400">
            <a:lnSpc>
              <a:spcPct val="90000"/>
            </a:lnSpc>
            <a:spcBef>
              <a:spcPct val="0"/>
            </a:spcBef>
            <a:spcAft>
              <a:spcPct val="35000"/>
            </a:spcAft>
            <a:buNone/>
          </a:pPr>
          <a:r>
            <a:rPr lang="en-US" sz="1200" kern="1200" dirty="0" err="1"/>
            <a:t>Jumlah</a:t>
          </a:r>
          <a:r>
            <a:rPr lang="en-US" sz="1200" kern="1200" dirty="0"/>
            <a:t> </a:t>
          </a:r>
          <a:r>
            <a:rPr lang="en-US" sz="1200" kern="1200" dirty="0" err="1"/>
            <a:t>Keikutsertaan</a:t>
          </a:r>
          <a:r>
            <a:rPr lang="en-US" sz="1200" kern="1200" dirty="0"/>
            <a:t> </a:t>
          </a:r>
          <a:r>
            <a:rPr lang="en-US" sz="1200" kern="1200" dirty="0" err="1"/>
            <a:t>Projek</a:t>
          </a:r>
          <a:endParaRPr lang="en-ID" sz="1200" kern="1200" dirty="0"/>
        </a:p>
        <a:p>
          <a:pPr marL="0" lvl="0" indent="0" algn="r" defTabSz="533400">
            <a:lnSpc>
              <a:spcPct val="90000"/>
            </a:lnSpc>
            <a:spcBef>
              <a:spcPct val="0"/>
            </a:spcBef>
            <a:spcAft>
              <a:spcPct val="35000"/>
            </a:spcAft>
            <a:buNone/>
          </a:pPr>
          <a:r>
            <a:rPr lang="en-US" sz="1200" kern="1200" dirty="0" err="1"/>
            <a:t>Jumlah</a:t>
          </a:r>
          <a:r>
            <a:rPr lang="en-US" sz="1200" kern="1200" dirty="0"/>
            <a:t> </a:t>
          </a:r>
          <a:r>
            <a:rPr lang="en-US" sz="1200" kern="1200" dirty="0" err="1"/>
            <a:t>Keterlambatan</a:t>
          </a:r>
          <a:r>
            <a:rPr lang="en-US" sz="1200" kern="1200" dirty="0"/>
            <a:t> </a:t>
          </a:r>
          <a:r>
            <a:rPr lang="en-US" sz="1200" kern="1200" dirty="0" err="1"/>
            <a:t>Sebeulan</a:t>
          </a:r>
          <a:r>
            <a:rPr lang="en-US" sz="1200" kern="1200" dirty="0"/>
            <a:t> </a:t>
          </a:r>
          <a:r>
            <a:rPr lang="en-US" sz="1200" kern="1200" dirty="0" err="1"/>
            <a:t>Terakhir</a:t>
          </a:r>
          <a:endParaRPr lang="en-ID" sz="1200" kern="1200" dirty="0"/>
        </a:p>
        <a:p>
          <a:pPr marL="0" lvl="0" indent="0" algn="r" defTabSz="533400">
            <a:lnSpc>
              <a:spcPct val="90000"/>
            </a:lnSpc>
            <a:spcBef>
              <a:spcPct val="0"/>
            </a:spcBef>
            <a:spcAft>
              <a:spcPct val="35000"/>
            </a:spcAft>
            <a:buNone/>
          </a:pPr>
          <a:r>
            <a:rPr lang="en-US" sz="1200" kern="1200" dirty="0" err="1"/>
            <a:t>Jumlah</a:t>
          </a:r>
          <a:r>
            <a:rPr lang="en-US" sz="1200" kern="1200" dirty="0"/>
            <a:t> </a:t>
          </a:r>
          <a:r>
            <a:rPr lang="en-US" sz="1200" kern="1200" dirty="0" err="1"/>
            <a:t>Ketidakhadiran</a:t>
          </a:r>
          <a:endParaRPr lang="en-ID" sz="1200" kern="1200" dirty="0"/>
        </a:p>
        <a:p>
          <a:pPr marL="0" lvl="0" indent="0" algn="r" defTabSz="533400">
            <a:lnSpc>
              <a:spcPct val="90000"/>
            </a:lnSpc>
            <a:spcBef>
              <a:spcPct val="0"/>
            </a:spcBef>
            <a:spcAft>
              <a:spcPct val="35000"/>
            </a:spcAft>
            <a:buNone/>
          </a:pPr>
          <a:r>
            <a:rPr lang="en-US" sz="1200" kern="1200" dirty="0" err="1"/>
            <a:t>Ikut</a:t>
          </a:r>
          <a:r>
            <a:rPr lang="en-US" sz="1200" kern="1200" dirty="0"/>
            <a:t> Program LOP</a:t>
          </a:r>
          <a:endParaRPr lang="en-ID" sz="1200" kern="1200" dirty="0"/>
        </a:p>
        <a:p>
          <a:pPr marL="0" lvl="0" indent="0" algn="r" defTabSz="533400">
            <a:lnSpc>
              <a:spcPct val="90000"/>
            </a:lnSpc>
            <a:spcBef>
              <a:spcPct val="0"/>
            </a:spcBef>
            <a:spcAft>
              <a:spcPct val="35000"/>
            </a:spcAft>
            <a:buNone/>
          </a:pPr>
          <a:r>
            <a:rPr lang="en-US" sz="1200" kern="1200" dirty="0" err="1"/>
            <a:t>Alasan</a:t>
          </a:r>
          <a:r>
            <a:rPr lang="en-US" sz="1200" kern="1200" dirty="0"/>
            <a:t> Resign</a:t>
          </a:r>
          <a:endParaRPr lang="en-ID" sz="1200" kern="1200" dirty="0"/>
        </a:p>
      </dsp:txBody>
      <dsp:txXfrm>
        <a:off x="1144982" y="839491"/>
        <a:ext cx="1154354" cy="2518476"/>
      </dsp:txXfrm>
    </dsp:sp>
    <dsp:sp modelId="{A43C68F0-39E9-4248-8831-EA7AF376AF93}">
      <dsp:nvSpPr>
        <dsp:cNvPr id="0" name=""/>
        <dsp:cNvSpPr/>
      </dsp:nvSpPr>
      <dsp:spPr>
        <a:xfrm>
          <a:off x="977148" y="419745"/>
          <a:ext cx="1322189" cy="419746"/>
        </a:xfrm>
        <a:prstGeom prst="rect">
          <a:avLst/>
        </a:prstGeom>
        <a:solidFill>
          <a:schemeClr val="accent5">
            <a:hueOff val="-7222796"/>
            <a:satOff val="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a:t>
          </a:r>
          <a:r>
            <a:rPr lang="en-US" sz="1600" kern="1200" dirty="0" err="1">
              <a:solidFill>
                <a:schemeClr val="tx1"/>
              </a:solidFill>
            </a:rPr>
            <a:t>Kosong</a:t>
          </a:r>
          <a:endParaRPr lang="en-ID" sz="1600" kern="1200" dirty="0">
            <a:solidFill>
              <a:schemeClr val="tx1"/>
            </a:solidFill>
          </a:endParaRPr>
        </a:p>
      </dsp:txBody>
      <dsp:txXfrm>
        <a:off x="977148" y="419745"/>
        <a:ext cx="1322189" cy="419746"/>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4100876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pic>
        <p:nvPicPr>
          <p:cNvPr id="2" name="Picture 1">
            <a:extLst>
              <a:ext uri="{FF2B5EF4-FFF2-40B4-BE49-F238E27FC236}">
                <a16:creationId xmlns:a16="http://schemas.microsoft.com/office/drawing/2014/main" id="{BF233912-2BDA-DCCA-EF0D-3963C40E3BCE}"/>
              </a:ext>
            </a:extLst>
          </p:cNvPr>
          <p:cNvPicPr>
            <a:picLocks noChangeAspect="1"/>
          </p:cNvPicPr>
          <p:nvPr/>
        </p:nvPicPr>
        <p:blipFill>
          <a:blip r:embed="rId5"/>
          <a:stretch>
            <a:fillRect/>
          </a:stretch>
        </p:blipFill>
        <p:spPr>
          <a:xfrm>
            <a:off x="4588950" y="595309"/>
            <a:ext cx="1371000" cy="1308891"/>
          </a:xfrm>
          <a:prstGeom prst="rect">
            <a:avLst/>
          </a:prstGeom>
        </p:spPr>
      </p:pic>
      <p:sp>
        <p:nvSpPr>
          <p:cNvPr id="5" name="Google Shape;100;p25">
            <a:extLst>
              <a:ext uri="{FF2B5EF4-FFF2-40B4-BE49-F238E27FC236}">
                <a16:creationId xmlns:a16="http://schemas.microsoft.com/office/drawing/2014/main" id="{8B8B7062-2CB2-2FEB-4763-56282E16226C}"/>
              </a:ext>
            </a:extLst>
          </p:cNvPr>
          <p:cNvSpPr txBox="1"/>
          <p:nvPr/>
        </p:nvSpPr>
        <p:spPr>
          <a:xfrm>
            <a:off x="5959950" y="752104"/>
            <a:ext cx="296535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Inggriani Priscilia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prisciliainggriani@gmail.com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https://www.linkedin.com/in/inggriani-priscilia-69779b179/</a:t>
            </a:r>
            <a:endParaRPr sz="1200" dirty="0">
              <a:latin typeface="Dosis"/>
              <a:ea typeface="Dosis"/>
              <a:cs typeface="Dosis"/>
              <a:sym typeface="Dosis"/>
            </a:endParaRPr>
          </a:p>
        </p:txBody>
      </p:sp>
      <p:sp>
        <p:nvSpPr>
          <p:cNvPr id="6" name="Google Shape;102;p25">
            <a:extLst>
              <a:ext uri="{FF2B5EF4-FFF2-40B4-BE49-F238E27FC236}">
                <a16:creationId xmlns:a16="http://schemas.microsoft.com/office/drawing/2014/main" id="{B6CEA0A7-9C56-3849-7489-EEBDE63F79E9}"/>
              </a:ext>
            </a:extLst>
          </p:cNvPr>
          <p:cNvSpPr txBox="1">
            <a:spLocks/>
          </p:cNvSpPr>
          <p:nvPr/>
        </p:nvSpPr>
        <p:spPr>
          <a:xfrm>
            <a:off x="4665300" y="2309525"/>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Times New Roman" panose="02020603050405020304" pitchFamily="18" charset="0"/>
                <a:cs typeface="Times New Roman" panose="02020603050405020304" pitchFamily="18" charset="0"/>
              </a:rPr>
              <a:t>‘I Graduated from Universitas Indonesia in July 2018, majored in Public Health Nutrition. Previously, I finished my internship at Hospital and also Community Service. Right now, I working as a Customer Service. I graduate from Data Science bootcamp at </a:t>
            </a:r>
            <a:r>
              <a:rPr lang="en-US" sz="1400" dirty="0" err="1">
                <a:latin typeface="Times New Roman" panose="02020603050405020304" pitchFamily="18" charset="0"/>
                <a:cs typeface="Times New Roman" panose="02020603050405020304" pitchFamily="18" charset="0"/>
              </a:rPr>
              <a:t>Rakamin</a:t>
            </a:r>
            <a:r>
              <a:rPr lang="en-US" sz="1400" dirty="0">
                <a:latin typeface="Times New Roman" panose="02020603050405020304" pitchFamily="18" charset="0"/>
                <a:cs typeface="Times New Roman" panose="02020603050405020304" pitchFamily="18" charset="0"/>
              </a:rPr>
              <a:t> with strong analytical thinking and build end to end an experience in Data Science with mini project and virtual internship. I have an knowledge in common data science stacks (SQL, Python, Data Science Libraries).</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6C54B2C1-DD27-ACA3-1997-E8D303EE0EC2}"/>
              </a:ext>
            </a:extLst>
          </p:cNvPr>
          <p:cNvSpPr txBox="1">
            <a:spLocks noGrp="1"/>
          </p:cNvSpPr>
          <p:nvPr>
            <p:ph type="title"/>
          </p:nvPr>
        </p:nvSpPr>
        <p:spPr>
          <a:xfrm>
            <a:off x="311150" y="-30163"/>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Resign Reason Analysis for Employee Attrition Management Strategy</a:t>
            </a:r>
            <a:endParaRPr sz="1798" b="1" dirty="0">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A7C56DCE-9BD9-01AC-6E23-AE159592098F}"/>
              </a:ext>
            </a:extLst>
          </p:cNvPr>
          <p:cNvPicPr>
            <a:picLocks noChangeAspect="1"/>
          </p:cNvPicPr>
          <p:nvPr/>
        </p:nvPicPr>
        <p:blipFill>
          <a:blip r:embed="rId3"/>
          <a:stretch>
            <a:fillRect/>
          </a:stretch>
        </p:blipFill>
        <p:spPr>
          <a:xfrm>
            <a:off x="4325620" y="656665"/>
            <a:ext cx="4274820" cy="4274820"/>
          </a:xfrm>
          <a:prstGeom prst="rect">
            <a:avLst/>
          </a:prstGeom>
        </p:spPr>
      </p:pic>
      <p:sp>
        <p:nvSpPr>
          <p:cNvPr id="7" name="TextBox 6">
            <a:extLst>
              <a:ext uri="{FF2B5EF4-FFF2-40B4-BE49-F238E27FC236}">
                <a16:creationId xmlns:a16="http://schemas.microsoft.com/office/drawing/2014/main" id="{AEF85418-4985-8559-799F-B0BB245F30EC}"/>
              </a:ext>
            </a:extLst>
          </p:cNvPr>
          <p:cNvSpPr txBox="1"/>
          <p:nvPr/>
        </p:nvSpPr>
        <p:spPr>
          <a:xfrm>
            <a:off x="213360" y="906780"/>
            <a:ext cx="3063240" cy="3754874"/>
          </a:xfrm>
          <a:prstGeom prst="rect">
            <a:avLst/>
          </a:prstGeom>
          <a:noFill/>
        </p:spPr>
        <p:txBody>
          <a:bodyPr wrap="square" rtlCol="0">
            <a:spAutoFit/>
          </a:bodyPr>
          <a:lstStyle/>
          <a:p>
            <a:r>
              <a:rPr lang="en-US" dirty="0"/>
              <a:t>Pada </a:t>
            </a:r>
            <a:r>
              <a:rPr lang="en-US" dirty="0" err="1"/>
              <a:t>gambar</a:t>
            </a:r>
            <a:r>
              <a:rPr lang="en-US" dirty="0"/>
              <a:t> di </a:t>
            </a:r>
            <a:r>
              <a:rPr lang="en-US" dirty="0" err="1"/>
              <a:t>samping</a:t>
            </a:r>
            <a:r>
              <a:rPr lang="en-US" dirty="0"/>
              <a:t>, </a:t>
            </a:r>
            <a:r>
              <a:rPr lang="en-US" dirty="0" err="1"/>
              <a:t>merupakan</a:t>
            </a:r>
            <a:r>
              <a:rPr lang="en-US" dirty="0"/>
              <a:t> </a:t>
            </a:r>
            <a:r>
              <a:rPr lang="en-US" dirty="0" err="1"/>
              <a:t>alasan</a:t>
            </a:r>
            <a:r>
              <a:rPr lang="en-US" dirty="0"/>
              <a:t> resign, </a:t>
            </a:r>
            <a:r>
              <a:rPr lang="en-US" dirty="0" err="1"/>
              <a:t>performa</a:t>
            </a:r>
            <a:r>
              <a:rPr lang="en-US" dirty="0"/>
              <a:t> </a:t>
            </a:r>
            <a:r>
              <a:rPr lang="en-US" dirty="0" err="1"/>
              <a:t>karyawan</a:t>
            </a:r>
            <a:r>
              <a:rPr lang="en-US" dirty="0"/>
              <a:t>, dan </a:t>
            </a:r>
            <a:r>
              <a:rPr lang="en-US" dirty="0" err="1"/>
              <a:t>jenjang</a:t>
            </a:r>
            <a:r>
              <a:rPr lang="en-US" dirty="0"/>
              <a:t> </a:t>
            </a:r>
            <a:r>
              <a:rPr lang="en-US" dirty="0" err="1"/>
              <a:t>karirnya</a:t>
            </a:r>
            <a:r>
              <a:rPr lang="en-US" dirty="0"/>
              <a:t>. </a:t>
            </a:r>
          </a:p>
          <a:p>
            <a:endParaRPr lang="en-US" dirty="0"/>
          </a:p>
          <a:p>
            <a:r>
              <a:rPr lang="en-US" dirty="0"/>
              <a:t>Dari data </a:t>
            </a:r>
            <a:r>
              <a:rPr lang="en-US" dirty="0" err="1"/>
              <a:t>disamping</a:t>
            </a:r>
            <a:r>
              <a:rPr lang="en-US" dirty="0"/>
              <a:t>, </a:t>
            </a:r>
            <a:r>
              <a:rPr lang="en-US" dirty="0" err="1"/>
              <a:t>dapat</a:t>
            </a:r>
            <a:r>
              <a:rPr lang="en-US" dirty="0"/>
              <a:t> </a:t>
            </a:r>
            <a:r>
              <a:rPr lang="en-US" dirty="0" err="1"/>
              <a:t>disimpulkan</a:t>
            </a:r>
            <a:r>
              <a:rPr lang="en-US" dirty="0"/>
              <a:t> </a:t>
            </a:r>
            <a:r>
              <a:rPr lang="en-US" dirty="0" err="1"/>
              <a:t>bahwa</a:t>
            </a:r>
            <a:r>
              <a:rPr lang="en-US" dirty="0"/>
              <a:t> </a:t>
            </a:r>
            <a:r>
              <a:rPr lang="en-US" dirty="0" err="1"/>
              <a:t>karyawan</a:t>
            </a:r>
            <a:r>
              <a:rPr lang="en-US" dirty="0"/>
              <a:t> yang resign </a:t>
            </a:r>
            <a:r>
              <a:rPr lang="en-US" dirty="0" err="1"/>
              <a:t>dikarenakan</a:t>
            </a:r>
            <a:r>
              <a:rPr lang="en-US" dirty="0"/>
              <a:t> toxic culture dan </a:t>
            </a:r>
            <a:r>
              <a:rPr lang="en-US" dirty="0" err="1"/>
              <a:t>konflik</a:t>
            </a:r>
            <a:r>
              <a:rPr lang="en-US" dirty="0"/>
              <a:t> internal,  </a:t>
            </a:r>
            <a:r>
              <a:rPr lang="en-US" dirty="0" err="1"/>
              <a:t>jenjang</a:t>
            </a:r>
            <a:r>
              <a:rPr lang="en-US" dirty="0"/>
              <a:t> </a:t>
            </a:r>
            <a:r>
              <a:rPr lang="en-US" dirty="0" err="1"/>
              <a:t>karirnya</a:t>
            </a:r>
            <a:r>
              <a:rPr lang="en-US" dirty="0"/>
              <a:t> </a:t>
            </a:r>
            <a:r>
              <a:rPr lang="en-US" dirty="0" err="1"/>
              <a:t>banyakan</a:t>
            </a:r>
            <a:r>
              <a:rPr lang="en-US" dirty="0"/>
              <a:t> </a:t>
            </a:r>
            <a:r>
              <a:rPr lang="en-US" dirty="0" err="1"/>
              <a:t>masih</a:t>
            </a:r>
            <a:r>
              <a:rPr lang="en-US" dirty="0"/>
              <a:t> </a:t>
            </a:r>
            <a:r>
              <a:rPr lang="en-US" dirty="0" err="1"/>
              <a:t>freshgraduate</a:t>
            </a:r>
            <a:r>
              <a:rPr lang="en-US" dirty="0"/>
              <a:t> dan </a:t>
            </a:r>
            <a:r>
              <a:rPr lang="en-US" dirty="0" err="1"/>
              <a:t>performanya</a:t>
            </a:r>
            <a:r>
              <a:rPr lang="en-US" dirty="0"/>
              <a:t> </a:t>
            </a:r>
            <a:r>
              <a:rPr lang="en-US" dirty="0" err="1"/>
              <a:t>bisa</a:t>
            </a:r>
            <a:r>
              <a:rPr lang="en-US" dirty="0"/>
              <a:t> </a:t>
            </a:r>
            <a:r>
              <a:rPr lang="en-US" dirty="0" err="1"/>
              <a:t>dibilang</a:t>
            </a:r>
            <a:r>
              <a:rPr lang="en-US" dirty="0"/>
              <a:t> </a:t>
            </a:r>
            <a:r>
              <a:rPr lang="en-US" dirty="0" err="1"/>
              <a:t>cukup</a:t>
            </a:r>
            <a:r>
              <a:rPr lang="en-US" dirty="0"/>
              <a:t> </a:t>
            </a:r>
            <a:r>
              <a:rPr lang="en-US" dirty="0" err="1"/>
              <a:t>baik</a:t>
            </a:r>
            <a:r>
              <a:rPr lang="en-US" dirty="0"/>
              <a:t>.</a:t>
            </a:r>
          </a:p>
          <a:p>
            <a:endParaRPr lang="en-US" dirty="0"/>
          </a:p>
          <a:p>
            <a:r>
              <a:rPr lang="en-US" dirty="0"/>
              <a:t>Dari </a:t>
            </a:r>
            <a:r>
              <a:rPr lang="en-US" dirty="0" err="1"/>
              <a:t>hasil</a:t>
            </a:r>
            <a:r>
              <a:rPr lang="en-US" dirty="0"/>
              <a:t> </a:t>
            </a:r>
            <a:r>
              <a:rPr lang="en-US" dirty="0" err="1"/>
              <a:t>ini</a:t>
            </a:r>
            <a:r>
              <a:rPr lang="en-US" dirty="0"/>
              <a:t>, </a:t>
            </a:r>
            <a:r>
              <a:rPr lang="en-US" dirty="0" err="1"/>
              <a:t>perusahaan</a:t>
            </a:r>
            <a:r>
              <a:rPr lang="en-US" dirty="0"/>
              <a:t> </a:t>
            </a:r>
            <a:r>
              <a:rPr lang="en-US" dirty="0" err="1"/>
              <a:t>dapat</a:t>
            </a:r>
            <a:r>
              <a:rPr lang="en-US" dirty="0"/>
              <a:t> </a:t>
            </a:r>
            <a:r>
              <a:rPr lang="en-US" dirty="0" err="1"/>
              <a:t>mengambil</a:t>
            </a:r>
            <a:r>
              <a:rPr lang="en-US" dirty="0"/>
              <a:t> </a:t>
            </a:r>
            <a:r>
              <a:rPr lang="en-US" dirty="0" err="1"/>
              <a:t>langkah</a:t>
            </a:r>
            <a:r>
              <a:rPr lang="en-US" dirty="0"/>
              <a:t> </a:t>
            </a:r>
            <a:r>
              <a:rPr lang="en-US" dirty="0" err="1"/>
              <a:t>untuk</a:t>
            </a:r>
            <a:r>
              <a:rPr lang="en-US" dirty="0"/>
              <a:t> </a:t>
            </a:r>
            <a:r>
              <a:rPr lang="en-US" dirty="0" err="1"/>
              <a:t>membuat</a:t>
            </a:r>
            <a:r>
              <a:rPr lang="en-US" dirty="0"/>
              <a:t> </a:t>
            </a:r>
            <a:r>
              <a:rPr lang="en-US" dirty="0" err="1"/>
              <a:t>karakter</a:t>
            </a:r>
            <a:r>
              <a:rPr lang="en-US" dirty="0"/>
              <a:t> building dan </a:t>
            </a:r>
            <a:r>
              <a:rPr lang="en-US" dirty="0" err="1"/>
              <a:t>melakukan</a:t>
            </a:r>
            <a:r>
              <a:rPr lang="en-US" dirty="0"/>
              <a:t> </a:t>
            </a:r>
            <a:r>
              <a:rPr lang="en-US" dirty="0" err="1"/>
              <a:t>kegiatan</a:t>
            </a:r>
            <a:r>
              <a:rPr lang="en-US" dirty="0"/>
              <a:t> </a:t>
            </a:r>
            <a:r>
              <a:rPr lang="en-US" dirty="0" err="1"/>
              <a:t>kebersamaan</a:t>
            </a:r>
            <a:r>
              <a:rPr lang="en-US" dirty="0"/>
              <a:t> </a:t>
            </a:r>
            <a:r>
              <a:rPr lang="en-US" dirty="0" err="1"/>
              <a:t>dengan</a:t>
            </a:r>
            <a:r>
              <a:rPr lang="en-US" dirty="0"/>
              <a:t> </a:t>
            </a:r>
            <a:r>
              <a:rPr lang="en-US" dirty="0" err="1"/>
              <a:t>karyawan</a:t>
            </a:r>
            <a:r>
              <a:rPr lang="en-US" dirty="0"/>
              <a:t> </a:t>
            </a:r>
            <a:r>
              <a:rPr lang="en-US" dirty="0" err="1"/>
              <a:t>lainnya</a:t>
            </a:r>
            <a:r>
              <a:rPr lang="en-US" dirty="0"/>
              <a:t>.</a:t>
            </a:r>
            <a:endParaRPr lang="en-ID" dirty="0"/>
          </a:p>
        </p:txBody>
      </p:sp>
    </p:spTree>
    <p:extLst>
      <p:ext uri="{BB962C8B-B14F-4D97-AF65-F5344CB8AC3E}">
        <p14:creationId xmlns:p14="http://schemas.microsoft.com/office/powerpoint/2010/main" val="69795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28305EE5-1613-47EE-5B96-55B934B68E49}"/>
              </a:ext>
            </a:extLst>
          </p:cNvPr>
          <p:cNvSpPr txBox="1">
            <a:spLocks noGrp="1"/>
          </p:cNvSpPr>
          <p:nvPr>
            <p:ph type="title"/>
          </p:nvPr>
        </p:nvSpPr>
        <p:spPr>
          <a:xfrm>
            <a:off x="311150" y="-30163"/>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sp>
        <p:nvSpPr>
          <p:cNvPr id="5" name="Rectangle 4">
            <a:extLst>
              <a:ext uri="{FF2B5EF4-FFF2-40B4-BE49-F238E27FC236}">
                <a16:creationId xmlns:a16="http://schemas.microsoft.com/office/drawing/2014/main" id="{3A92E7D8-C654-5101-A725-C428E00D789E}"/>
              </a:ext>
            </a:extLst>
          </p:cNvPr>
          <p:cNvSpPr/>
          <p:nvPr/>
        </p:nvSpPr>
        <p:spPr>
          <a:xfrm>
            <a:off x="311149" y="1050477"/>
            <a:ext cx="1822449" cy="77731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Null</a:t>
            </a:r>
            <a:r>
              <a:rPr lang="en-ID" dirty="0"/>
              <a:t>:</a:t>
            </a:r>
          </a:p>
          <a:p>
            <a:pPr algn="ctr"/>
            <a:r>
              <a:rPr lang="en-ID" dirty="0" err="1"/>
              <a:t>Tanggal</a:t>
            </a:r>
            <a:r>
              <a:rPr lang="en-ID" dirty="0"/>
              <a:t> Resign dan year Resign </a:t>
            </a:r>
            <a:r>
              <a:rPr lang="en-ID" dirty="0">
                <a:sym typeface="Wingdings" panose="05000000000000000000" pitchFamily="2" charset="2"/>
              </a:rPr>
              <a:t> 0</a:t>
            </a:r>
            <a:endParaRPr lang="en-US" dirty="0"/>
          </a:p>
        </p:txBody>
      </p:sp>
      <p:sp>
        <p:nvSpPr>
          <p:cNvPr id="6" name="Rectangle 5">
            <a:extLst>
              <a:ext uri="{FF2B5EF4-FFF2-40B4-BE49-F238E27FC236}">
                <a16:creationId xmlns:a16="http://schemas.microsoft.com/office/drawing/2014/main" id="{2EC3153E-605A-F8DE-40A2-BC59609DEC10}"/>
              </a:ext>
            </a:extLst>
          </p:cNvPr>
          <p:cNvSpPr/>
          <p:nvPr/>
        </p:nvSpPr>
        <p:spPr>
          <a:xfrm>
            <a:off x="311149" y="2927042"/>
            <a:ext cx="1822449" cy="692459"/>
          </a:xfrm>
          <a:prstGeom prst="rect">
            <a:avLst/>
          </a:prstGeom>
          <a:solidFill>
            <a:schemeClr val="accent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anose="05000000000000000000" pitchFamily="2" charset="2"/>
              </a:rPr>
              <a:t>Duplicated : </a:t>
            </a:r>
            <a:r>
              <a:rPr lang="en-ID" dirty="0">
                <a:sym typeface="Wingdings" panose="05000000000000000000" pitchFamily="2" charset="2"/>
              </a:rPr>
              <a:t>0</a:t>
            </a:r>
            <a:endParaRPr lang="en-US" dirty="0"/>
          </a:p>
        </p:txBody>
      </p:sp>
      <p:sp>
        <p:nvSpPr>
          <p:cNvPr id="7" name="Rectangle 6">
            <a:extLst>
              <a:ext uri="{FF2B5EF4-FFF2-40B4-BE49-F238E27FC236}">
                <a16:creationId xmlns:a16="http://schemas.microsoft.com/office/drawing/2014/main" id="{4DFEC8FD-4652-DC3C-50C5-91C47DA429DB}"/>
              </a:ext>
            </a:extLst>
          </p:cNvPr>
          <p:cNvSpPr/>
          <p:nvPr/>
        </p:nvSpPr>
        <p:spPr>
          <a:xfrm>
            <a:off x="2394381" y="746679"/>
            <a:ext cx="1535837" cy="138491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ym typeface="Wingdings" panose="05000000000000000000" pitchFamily="2" charset="2"/>
              </a:rPr>
              <a:t>Nums</a:t>
            </a:r>
            <a:endParaRPr lang="en-US" dirty="0"/>
          </a:p>
        </p:txBody>
      </p:sp>
      <p:sp>
        <p:nvSpPr>
          <p:cNvPr id="8" name="Rectangle 7">
            <a:extLst>
              <a:ext uri="{FF2B5EF4-FFF2-40B4-BE49-F238E27FC236}">
                <a16:creationId xmlns:a16="http://schemas.microsoft.com/office/drawing/2014/main" id="{3177A428-491C-794A-141D-BD2C6AD8A8F5}"/>
              </a:ext>
            </a:extLst>
          </p:cNvPr>
          <p:cNvSpPr/>
          <p:nvPr/>
        </p:nvSpPr>
        <p:spPr>
          <a:xfrm>
            <a:off x="2348254" y="2476738"/>
            <a:ext cx="1535837" cy="138491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Cats</a:t>
            </a:r>
          </a:p>
        </p:txBody>
      </p:sp>
      <p:sp>
        <p:nvSpPr>
          <p:cNvPr id="11" name="TextBox 10">
            <a:extLst>
              <a:ext uri="{FF2B5EF4-FFF2-40B4-BE49-F238E27FC236}">
                <a16:creationId xmlns:a16="http://schemas.microsoft.com/office/drawing/2014/main" id="{CDF6237A-AF8D-E781-51FC-898A48CC0E01}"/>
              </a:ext>
            </a:extLst>
          </p:cNvPr>
          <p:cNvSpPr txBox="1"/>
          <p:nvPr/>
        </p:nvSpPr>
        <p:spPr>
          <a:xfrm>
            <a:off x="4069080" y="817335"/>
            <a:ext cx="4213860" cy="1384995"/>
          </a:xfrm>
          <a:prstGeom prst="rect">
            <a:avLst/>
          </a:prstGeom>
          <a:noFill/>
        </p:spPr>
        <p:txBody>
          <a:bodyPr wrap="square" rtlCol="0">
            <a:spAutoFit/>
          </a:bodyPr>
          <a:lstStyle/>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SkorSurveyEngagement</a:t>
            </a:r>
            <a:endParaRPr lang="en-ID" dirty="0">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SkorKepuasanPegawai</a:t>
            </a:r>
            <a:endParaRPr lang="en-ID" dirty="0">
              <a:solidFill>
                <a:srgbClr val="A31515"/>
              </a:solidFill>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JumlahKeikutsertaanProjek</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JumlahKeterlambatanSebulanTerakhir</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JumlahKetidakhadiran</a:t>
            </a:r>
            <a:endParaRPr lang="en-ID" b="0" dirty="0">
              <a:solidFill>
                <a:srgbClr val="000000"/>
              </a:solidFill>
              <a:effectLst/>
              <a:latin typeface="Courier New" panose="02070309020205020404" pitchFamily="49" charset="0"/>
            </a:endParaRPr>
          </a:p>
          <a:p>
            <a:endParaRPr lang="en-ID" dirty="0"/>
          </a:p>
        </p:txBody>
      </p:sp>
      <p:sp>
        <p:nvSpPr>
          <p:cNvPr id="12" name="TextBox 11">
            <a:extLst>
              <a:ext uri="{FF2B5EF4-FFF2-40B4-BE49-F238E27FC236}">
                <a16:creationId xmlns:a16="http://schemas.microsoft.com/office/drawing/2014/main" id="{023BBD24-AF45-55BA-99A5-E3E3A01AEF28}"/>
              </a:ext>
            </a:extLst>
          </p:cNvPr>
          <p:cNvSpPr txBox="1"/>
          <p:nvPr/>
        </p:nvSpPr>
        <p:spPr>
          <a:xfrm>
            <a:off x="4083986" y="2501921"/>
            <a:ext cx="4122753" cy="2462213"/>
          </a:xfrm>
          <a:prstGeom prst="rect">
            <a:avLst/>
          </a:prstGeom>
          <a:noFill/>
        </p:spPr>
        <p:txBody>
          <a:bodyPr wrap="square" rtlCol="0">
            <a:spAutoFit/>
          </a:bodyPr>
          <a:lstStyle/>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StatusPernikahan</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JenisKelamin</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StatusKepegawaian</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Pekerjaan</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JenjangKarir</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PerformancePegawai</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AsalDaerah</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HiringPlatform</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TingkatPendidikan</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PernahBekerja</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AlasanResign</a:t>
            </a:r>
            <a:endParaRPr lang="en-ID"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71790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B8E30FF1-70F3-C399-2882-5166C71ED506}"/>
              </a:ext>
            </a:extLst>
          </p:cNvPr>
          <p:cNvSpPr txBox="1">
            <a:spLocks/>
          </p:cNvSpPr>
          <p:nvPr/>
        </p:nvSpPr>
        <p:spPr>
          <a:xfrm>
            <a:off x="0" y="9211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graphicFrame>
        <p:nvGraphicFramePr>
          <p:cNvPr id="5" name="Table 5">
            <a:extLst>
              <a:ext uri="{FF2B5EF4-FFF2-40B4-BE49-F238E27FC236}">
                <a16:creationId xmlns:a16="http://schemas.microsoft.com/office/drawing/2014/main" id="{C72ED203-FA24-95D7-790C-2FC0A829D5DB}"/>
              </a:ext>
            </a:extLst>
          </p:cNvPr>
          <p:cNvGraphicFramePr>
            <a:graphicFrameLocks noGrp="1"/>
          </p:cNvGraphicFramePr>
          <p:nvPr/>
        </p:nvGraphicFramePr>
        <p:xfrm>
          <a:off x="198934" y="1172027"/>
          <a:ext cx="8746132" cy="2799446"/>
        </p:xfrm>
        <a:graphic>
          <a:graphicData uri="http://schemas.openxmlformats.org/drawingml/2006/table">
            <a:tbl>
              <a:tblPr firstRow="1" bandRow="1">
                <a:tableStyleId>{5C22544A-7EE6-4342-B048-85BDC9FD1C3A}</a:tableStyleId>
              </a:tblPr>
              <a:tblGrid>
                <a:gridCol w="991093">
                  <a:extLst>
                    <a:ext uri="{9D8B030D-6E8A-4147-A177-3AD203B41FA5}">
                      <a16:colId xmlns:a16="http://schemas.microsoft.com/office/drawing/2014/main" val="2235765022"/>
                    </a:ext>
                  </a:extLst>
                </a:gridCol>
                <a:gridCol w="1263953">
                  <a:extLst>
                    <a:ext uri="{9D8B030D-6E8A-4147-A177-3AD203B41FA5}">
                      <a16:colId xmlns:a16="http://schemas.microsoft.com/office/drawing/2014/main" val="305367754"/>
                    </a:ext>
                  </a:extLst>
                </a:gridCol>
                <a:gridCol w="1290486">
                  <a:extLst>
                    <a:ext uri="{9D8B030D-6E8A-4147-A177-3AD203B41FA5}">
                      <a16:colId xmlns:a16="http://schemas.microsoft.com/office/drawing/2014/main" val="21349863"/>
                    </a:ext>
                  </a:extLst>
                </a:gridCol>
                <a:gridCol w="1694769">
                  <a:extLst>
                    <a:ext uri="{9D8B030D-6E8A-4147-A177-3AD203B41FA5}">
                      <a16:colId xmlns:a16="http://schemas.microsoft.com/office/drawing/2014/main" val="1312664789"/>
                    </a:ext>
                  </a:extLst>
                </a:gridCol>
                <a:gridCol w="1851813">
                  <a:extLst>
                    <a:ext uri="{9D8B030D-6E8A-4147-A177-3AD203B41FA5}">
                      <a16:colId xmlns:a16="http://schemas.microsoft.com/office/drawing/2014/main" val="1288307893"/>
                    </a:ext>
                  </a:extLst>
                </a:gridCol>
                <a:gridCol w="1654018">
                  <a:extLst>
                    <a:ext uri="{9D8B030D-6E8A-4147-A177-3AD203B41FA5}">
                      <a16:colId xmlns:a16="http://schemas.microsoft.com/office/drawing/2014/main" val="1990249197"/>
                    </a:ext>
                  </a:extLst>
                </a:gridCol>
              </a:tblGrid>
              <a:tr h="1212570">
                <a:tc>
                  <a:txBody>
                    <a:bodyPr/>
                    <a:lstStyle/>
                    <a:p>
                      <a:endParaRPr lang="en-ID" dirty="0"/>
                    </a:p>
                  </a:txBody>
                  <a:tcPr>
                    <a:solidFill>
                      <a:srgbClr val="92D050"/>
                    </a:solidFill>
                  </a:tcPr>
                </a:tc>
                <a:tc>
                  <a:txBody>
                    <a:bodyPr/>
                    <a:lstStyle/>
                    <a:p>
                      <a:r>
                        <a:rPr lang="en-US" dirty="0"/>
                        <a:t>Skor Survey</a:t>
                      </a:r>
                    </a:p>
                    <a:p>
                      <a:r>
                        <a:rPr lang="en-US" dirty="0"/>
                        <a:t>Engagement</a:t>
                      </a:r>
                      <a:endParaRPr lang="en-ID" dirty="0"/>
                    </a:p>
                  </a:txBody>
                  <a:tcPr>
                    <a:solidFill>
                      <a:srgbClr val="92D050"/>
                    </a:solidFill>
                  </a:tcPr>
                </a:tc>
                <a:tc>
                  <a:txBody>
                    <a:bodyPr/>
                    <a:lstStyle/>
                    <a:p>
                      <a:r>
                        <a:rPr lang="en-US" dirty="0"/>
                        <a:t>Skor </a:t>
                      </a:r>
                      <a:r>
                        <a:rPr lang="en-US" dirty="0" err="1"/>
                        <a:t>Kepuasan</a:t>
                      </a:r>
                      <a:r>
                        <a:rPr lang="en-US" dirty="0"/>
                        <a:t> </a:t>
                      </a:r>
                      <a:r>
                        <a:rPr lang="en-US" dirty="0" err="1"/>
                        <a:t>Pegawai</a:t>
                      </a:r>
                      <a:endParaRPr lang="en-ID" dirty="0"/>
                    </a:p>
                  </a:txBody>
                  <a:tcPr>
                    <a:solidFill>
                      <a:srgbClr val="92D050"/>
                    </a:solidFill>
                  </a:tcPr>
                </a:tc>
                <a:tc>
                  <a:txBody>
                    <a:bodyPr/>
                    <a:lstStyle/>
                    <a:p>
                      <a:r>
                        <a:rPr lang="en-ID" dirty="0" err="1"/>
                        <a:t>Jumlah</a:t>
                      </a:r>
                      <a:r>
                        <a:rPr lang="en-ID" dirty="0"/>
                        <a:t> </a:t>
                      </a:r>
                      <a:r>
                        <a:rPr lang="en-ID" dirty="0" err="1"/>
                        <a:t>Keiikustsertaan</a:t>
                      </a:r>
                      <a:r>
                        <a:rPr lang="en-ID" dirty="0"/>
                        <a:t> </a:t>
                      </a:r>
                      <a:r>
                        <a:rPr lang="en-ID" dirty="0" err="1"/>
                        <a:t>Projek</a:t>
                      </a:r>
                      <a:endParaRPr lang="en-ID" dirty="0"/>
                    </a:p>
                  </a:txBody>
                  <a:tcPr>
                    <a:solidFill>
                      <a:srgbClr val="92D050"/>
                    </a:solidFill>
                  </a:tcPr>
                </a:tc>
                <a:tc>
                  <a:txBody>
                    <a:bodyPr/>
                    <a:lstStyle/>
                    <a:p>
                      <a:r>
                        <a:rPr lang="en-US" dirty="0" err="1"/>
                        <a:t>Jumlah</a:t>
                      </a:r>
                      <a:r>
                        <a:rPr lang="en-US" dirty="0"/>
                        <a:t> </a:t>
                      </a:r>
                      <a:r>
                        <a:rPr lang="en-US" dirty="0" err="1"/>
                        <a:t>Keterlambatan</a:t>
                      </a:r>
                      <a:r>
                        <a:rPr lang="en-US" dirty="0"/>
                        <a:t> </a:t>
                      </a:r>
                      <a:r>
                        <a:rPr lang="en-US" dirty="0" err="1"/>
                        <a:t>Sebulan</a:t>
                      </a:r>
                      <a:r>
                        <a:rPr lang="en-US" dirty="0"/>
                        <a:t> </a:t>
                      </a:r>
                      <a:r>
                        <a:rPr lang="en-US" dirty="0" err="1"/>
                        <a:t>Terakhir</a:t>
                      </a:r>
                      <a:endParaRPr lang="en-ID" dirty="0"/>
                    </a:p>
                  </a:txBody>
                  <a:tcPr>
                    <a:solidFill>
                      <a:srgbClr val="92D050"/>
                    </a:solidFill>
                  </a:tcPr>
                </a:tc>
                <a:tc>
                  <a:txBody>
                    <a:bodyPr/>
                    <a:lstStyle/>
                    <a:p>
                      <a:r>
                        <a:rPr lang="en-US" dirty="0" err="1"/>
                        <a:t>Jumlah</a:t>
                      </a:r>
                      <a:r>
                        <a:rPr lang="en-US" dirty="0"/>
                        <a:t> </a:t>
                      </a:r>
                      <a:r>
                        <a:rPr lang="en-US" dirty="0" err="1"/>
                        <a:t>Ketidakhadiran</a:t>
                      </a:r>
                      <a:endParaRPr lang="en-US" dirty="0"/>
                    </a:p>
                  </a:txBody>
                  <a:tcPr>
                    <a:solidFill>
                      <a:srgbClr val="92D050"/>
                    </a:solidFill>
                  </a:tcPr>
                </a:tc>
                <a:extLst>
                  <a:ext uri="{0D108BD9-81ED-4DB2-BD59-A6C34878D82A}">
                    <a16:rowId xmlns:a16="http://schemas.microsoft.com/office/drawing/2014/main" val="1147380220"/>
                  </a:ext>
                </a:extLst>
              </a:tr>
              <a:tr h="396719">
                <a:tc>
                  <a:txBody>
                    <a:bodyPr/>
                    <a:lstStyle/>
                    <a:p>
                      <a:r>
                        <a:rPr lang="en-US" dirty="0"/>
                        <a:t>Mean</a:t>
                      </a:r>
                      <a:endParaRPr lang="en-ID" dirty="0"/>
                    </a:p>
                  </a:txBody>
                  <a:tcPr>
                    <a:solidFill>
                      <a:srgbClr val="00B050"/>
                    </a:solidFill>
                  </a:tcPr>
                </a:tc>
                <a:tc>
                  <a:txBody>
                    <a:bodyPr/>
                    <a:lstStyle/>
                    <a:p>
                      <a:r>
                        <a:rPr lang="en-US" dirty="0"/>
                        <a:t>3.10</a:t>
                      </a:r>
                      <a:endParaRPr lang="en-ID" dirty="0"/>
                    </a:p>
                  </a:txBody>
                  <a:tcPr/>
                </a:tc>
                <a:tc>
                  <a:txBody>
                    <a:bodyPr/>
                    <a:lstStyle/>
                    <a:p>
                      <a:r>
                        <a:rPr lang="en-US" dirty="0"/>
                        <a:t>3.90</a:t>
                      </a:r>
                      <a:endParaRPr lang="en-ID" dirty="0"/>
                    </a:p>
                  </a:txBody>
                  <a:tcPr/>
                </a:tc>
                <a:tc>
                  <a:txBody>
                    <a:bodyPr/>
                    <a:lstStyle/>
                    <a:p>
                      <a:r>
                        <a:rPr lang="en-US" dirty="0"/>
                        <a:t>1.17</a:t>
                      </a:r>
                      <a:endParaRPr lang="en-ID" dirty="0"/>
                    </a:p>
                  </a:txBody>
                  <a:tcPr/>
                </a:tc>
                <a:tc>
                  <a:txBody>
                    <a:bodyPr/>
                    <a:lstStyle/>
                    <a:p>
                      <a:r>
                        <a:rPr lang="en-US" dirty="0"/>
                        <a:t>0.41</a:t>
                      </a:r>
                      <a:endParaRPr lang="en-ID" dirty="0"/>
                    </a:p>
                  </a:txBody>
                  <a:tcPr/>
                </a:tc>
                <a:tc>
                  <a:txBody>
                    <a:bodyPr/>
                    <a:lstStyle/>
                    <a:p>
                      <a:r>
                        <a:rPr lang="en-US" dirty="0"/>
                        <a:t>10,44</a:t>
                      </a:r>
                      <a:endParaRPr lang="en-ID" dirty="0"/>
                    </a:p>
                  </a:txBody>
                  <a:tcPr/>
                </a:tc>
                <a:extLst>
                  <a:ext uri="{0D108BD9-81ED-4DB2-BD59-A6C34878D82A}">
                    <a16:rowId xmlns:a16="http://schemas.microsoft.com/office/drawing/2014/main" val="1576328427"/>
                  </a:ext>
                </a:extLst>
              </a:tr>
              <a:tr h="396719">
                <a:tc>
                  <a:txBody>
                    <a:bodyPr/>
                    <a:lstStyle/>
                    <a:p>
                      <a:r>
                        <a:rPr lang="en-US" dirty="0"/>
                        <a:t>Min</a:t>
                      </a:r>
                      <a:endParaRPr lang="en-ID" dirty="0"/>
                    </a:p>
                  </a:txBody>
                  <a:tcPr>
                    <a:solidFill>
                      <a:srgbClr val="00B050"/>
                    </a:solidFill>
                  </a:tcPr>
                </a:tc>
                <a:tc>
                  <a:txBody>
                    <a:bodyPr/>
                    <a:lstStyle/>
                    <a:p>
                      <a:r>
                        <a:rPr lang="en-US" dirty="0"/>
                        <a:t>1</a:t>
                      </a:r>
                      <a:endParaRPr lang="en-ID" dirty="0"/>
                    </a:p>
                  </a:txBody>
                  <a:tcPr/>
                </a:tc>
                <a:tc>
                  <a:txBody>
                    <a:bodyPr/>
                    <a:lstStyle/>
                    <a:p>
                      <a:r>
                        <a:rPr lang="en-US" dirty="0"/>
                        <a:t>1</a:t>
                      </a:r>
                      <a:endParaRPr lang="en-ID" dirty="0"/>
                    </a:p>
                  </a:txBody>
                  <a:tcPr/>
                </a:tc>
                <a:tc>
                  <a:txBody>
                    <a:bodyPr/>
                    <a:lstStyle/>
                    <a:p>
                      <a:r>
                        <a:rPr lang="en-US" dirty="0"/>
                        <a:t>0</a:t>
                      </a:r>
                      <a:endParaRPr lang="en-ID" dirty="0"/>
                    </a:p>
                  </a:txBody>
                  <a:tcPr/>
                </a:tc>
                <a:tc>
                  <a:txBody>
                    <a:bodyPr/>
                    <a:lstStyle/>
                    <a:p>
                      <a:r>
                        <a:rPr lang="en-US" dirty="0"/>
                        <a:t>0</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1765302239"/>
                  </a:ext>
                </a:extLst>
              </a:tr>
              <a:tr h="396719">
                <a:tc>
                  <a:txBody>
                    <a:bodyPr/>
                    <a:lstStyle/>
                    <a:p>
                      <a:r>
                        <a:rPr lang="en-US" dirty="0"/>
                        <a:t>Median</a:t>
                      </a:r>
                      <a:endParaRPr lang="en-ID" dirty="0"/>
                    </a:p>
                  </a:txBody>
                  <a:tcPr>
                    <a:solidFill>
                      <a:srgbClr val="00B050"/>
                    </a:solidFill>
                  </a:tcPr>
                </a:tc>
                <a:tc>
                  <a:txBody>
                    <a:bodyPr/>
                    <a:lstStyle/>
                    <a:p>
                      <a:r>
                        <a:rPr lang="en-US" dirty="0"/>
                        <a:t>3</a:t>
                      </a:r>
                      <a:endParaRPr lang="en-ID" dirty="0"/>
                    </a:p>
                  </a:txBody>
                  <a:tcPr/>
                </a:tc>
                <a:tc>
                  <a:txBody>
                    <a:bodyPr/>
                    <a:lstStyle/>
                    <a:p>
                      <a:r>
                        <a:rPr lang="en-US" dirty="0"/>
                        <a:t>4</a:t>
                      </a:r>
                      <a:endParaRPr lang="en-ID" dirty="0"/>
                    </a:p>
                  </a:txBody>
                  <a:tcPr/>
                </a:tc>
                <a:tc>
                  <a:txBody>
                    <a:bodyPr/>
                    <a:lstStyle/>
                    <a:p>
                      <a:r>
                        <a:rPr lang="en-US" dirty="0"/>
                        <a:t>0</a:t>
                      </a:r>
                      <a:endParaRPr lang="en-ID" dirty="0"/>
                    </a:p>
                  </a:txBody>
                  <a:tcPr/>
                </a:tc>
                <a:tc>
                  <a:txBody>
                    <a:bodyPr/>
                    <a:lstStyle/>
                    <a:p>
                      <a:r>
                        <a:rPr lang="en-US" dirty="0"/>
                        <a:t>0</a:t>
                      </a:r>
                      <a:endParaRPr lang="en-ID" dirty="0"/>
                    </a:p>
                  </a:txBody>
                  <a:tcPr/>
                </a:tc>
                <a:tc>
                  <a:txBody>
                    <a:bodyPr/>
                    <a:lstStyle/>
                    <a:p>
                      <a:r>
                        <a:rPr lang="en-US" dirty="0"/>
                        <a:t>10</a:t>
                      </a:r>
                      <a:endParaRPr lang="en-ID" dirty="0"/>
                    </a:p>
                  </a:txBody>
                  <a:tcPr/>
                </a:tc>
                <a:extLst>
                  <a:ext uri="{0D108BD9-81ED-4DB2-BD59-A6C34878D82A}">
                    <a16:rowId xmlns:a16="http://schemas.microsoft.com/office/drawing/2014/main" val="598416207"/>
                  </a:ext>
                </a:extLst>
              </a:tr>
              <a:tr h="396719">
                <a:tc>
                  <a:txBody>
                    <a:bodyPr/>
                    <a:lstStyle/>
                    <a:p>
                      <a:r>
                        <a:rPr lang="en-US" dirty="0"/>
                        <a:t>Max</a:t>
                      </a:r>
                      <a:endParaRPr lang="en-ID" dirty="0"/>
                    </a:p>
                  </a:txBody>
                  <a:tcPr>
                    <a:solidFill>
                      <a:srgbClr val="00B050"/>
                    </a:solidFill>
                  </a:tcPr>
                </a:tc>
                <a:tc>
                  <a:txBody>
                    <a:bodyPr/>
                    <a:lstStyle/>
                    <a:p>
                      <a:r>
                        <a:rPr lang="en-US" dirty="0"/>
                        <a:t>5</a:t>
                      </a:r>
                      <a:endParaRPr lang="en-ID" dirty="0"/>
                    </a:p>
                  </a:txBody>
                  <a:tcPr/>
                </a:tc>
                <a:tc>
                  <a:txBody>
                    <a:bodyPr/>
                    <a:lstStyle/>
                    <a:p>
                      <a:r>
                        <a:rPr lang="en-US" dirty="0"/>
                        <a:t>5</a:t>
                      </a:r>
                      <a:endParaRPr lang="en-ID" dirty="0"/>
                    </a:p>
                  </a:txBody>
                  <a:tcPr/>
                </a:tc>
                <a:tc>
                  <a:txBody>
                    <a:bodyPr/>
                    <a:lstStyle/>
                    <a:p>
                      <a:r>
                        <a:rPr lang="en-US" dirty="0"/>
                        <a:t>8</a:t>
                      </a:r>
                      <a:endParaRPr lang="en-ID" dirty="0"/>
                    </a:p>
                  </a:txBody>
                  <a:tcPr/>
                </a:tc>
                <a:tc>
                  <a:txBody>
                    <a:bodyPr/>
                    <a:lstStyle/>
                    <a:p>
                      <a:r>
                        <a:rPr lang="en-US" dirty="0"/>
                        <a:t>6</a:t>
                      </a:r>
                      <a:endParaRPr lang="en-ID" dirty="0"/>
                    </a:p>
                  </a:txBody>
                  <a:tcPr/>
                </a:tc>
                <a:tc>
                  <a:txBody>
                    <a:bodyPr/>
                    <a:lstStyle/>
                    <a:p>
                      <a:r>
                        <a:rPr lang="en-US" dirty="0"/>
                        <a:t>55</a:t>
                      </a:r>
                      <a:endParaRPr lang="en-ID" dirty="0"/>
                    </a:p>
                  </a:txBody>
                  <a:tcPr/>
                </a:tc>
                <a:extLst>
                  <a:ext uri="{0D108BD9-81ED-4DB2-BD59-A6C34878D82A}">
                    <a16:rowId xmlns:a16="http://schemas.microsoft.com/office/drawing/2014/main" val="2263947275"/>
                  </a:ext>
                </a:extLst>
              </a:tr>
            </a:tbl>
          </a:graphicData>
        </a:graphic>
      </p:graphicFrame>
    </p:spTree>
    <p:extLst>
      <p:ext uri="{BB962C8B-B14F-4D97-AF65-F5344CB8AC3E}">
        <p14:creationId xmlns:p14="http://schemas.microsoft.com/office/powerpoint/2010/main" val="74530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4323B9CF-3356-6FEA-289C-4A4967E86FF2}"/>
              </a:ext>
            </a:extLst>
          </p:cNvPr>
          <p:cNvSpPr txBox="1">
            <a:spLocks noGrp="1"/>
          </p:cNvSpPr>
          <p:nvPr>
            <p:ph type="title"/>
          </p:nvPr>
        </p:nvSpPr>
        <p:spPr>
          <a:xfrm>
            <a:off x="311150" y="-30163"/>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graphicFrame>
        <p:nvGraphicFramePr>
          <p:cNvPr id="7" name="Table 7">
            <a:extLst>
              <a:ext uri="{FF2B5EF4-FFF2-40B4-BE49-F238E27FC236}">
                <a16:creationId xmlns:a16="http://schemas.microsoft.com/office/drawing/2014/main" id="{EF1BFDC6-B2BF-E047-030C-2EDD1048FFD5}"/>
              </a:ext>
            </a:extLst>
          </p:cNvPr>
          <p:cNvGraphicFramePr>
            <a:graphicFrameLocks noGrp="1"/>
          </p:cNvGraphicFramePr>
          <p:nvPr/>
        </p:nvGraphicFramePr>
        <p:xfrm>
          <a:off x="100584" y="832104"/>
          <a:ext cx="8979408" cy="3264408"/>
        </p:xfrm>
        <a:graphic>
          <a:graphicData uri="http://schemas.openxmlformats.org/drawingml/2006/table">
            <a:tbl>
              <a:tblPr firstRow="1" bandRow="1">
                <a:tableStyleId>{5C22544A-7EE6-4342-B048-85BDC9FD1C3A}</a:tableStyleId>
              </a:tblPr>
              <a:tblGrid>
                <a:gridCol w="667512">
                  <a:extLst>
                    <a:ext uri="{9D8B030D-6E8A-4147-A177-3AD203B41FA5}">
                      <a16:colId xmlns:a16="http://schemas.microsoft.com/office/drawing/2014/main" val="1330658354"/>
                    </a:ext>
                  </a:extLst>
                </a:gridCol>
                <a:gridCol w="758952">
                  <a:extLst>
                    <a:ext uri="{9D8B030D-6E8A-4147-A177-3AD203B41FA5}">
                      <a16:colId xmlns:a16="http://schemas.microsoft.com/office/drawing/2014/main" val="4283380067"/>
                    </a:ext>
                  </a:extLst>
                </a:gridCol>
                <a:gridCol w="818388">
                  <a:extLst>
                    <a:ext uri="{9D8B030D-6E8A-4147-A177-3AD203B41FA5}">
                      <a16:colId xmlns:a16="http://schemas.microsoft.com/office/drawing/2014/main" val="995167228"/>
                    </a:ext>
                  </a:extLst>
                </a:gridCol>
                <a:gridCol w="748284">
                  <a:extLst>
                    <a:ext uri="{9D8B030D-6E8A-4147-A177-3AD203B41FA5}">
                      <a16:colId xmlns:a16="http://schemas.microsoft.com/office/drawing/2014/main" val="1207015697"/>
                    </a:ext>
                  </a:extLst>
                </a:gridCol>
                <a:gridCol w="748284">
                  <a:extLst>
                    <a:ext uri="{9D8B030D-6E8A-4147-A177-3AD203B41FA5}">
                      <a16:colId xmlns:a16="http://schemas.microsoft.com/office/drawing/2014/main" val="3654762774"/>
                    </a:ext>
                  </a:extLst>
                </a:gridCol>
                <a:gridCol w="748284">
                  <a:extLst>
                    <a:ext uri="{9D8B030D-6E8A-4147-A177-3AD203B41FA5}">
                      <a16:colId xmlns:a16="http://schemas.microsoft.com/office/drawing/2014/main" val="1527813578"/>
                    </a:ext>
                  </a:extLst>
                </a:gridCol>
                <a:gridCol w="748284">
                  <a:extLst>
                    <a:ext uri="{9D8B030D-6E8A-4147-A177-3AD203B41FA5}">
                      <a16:colId xmlns:a16="http://schemas.microsoft.com/office/drawing/2014/main" val="2903984657"/>
                    </a:ext>
                  </a:extLst>
                </a:gridCol>
                <a:gridCol w="748284">
                  <a:extLst>
                    <a:ext uri="{9D8B030D-6E8A-4147-A177-3AD203B41FA5}">
                      <a16:colId xmlns:a16="http://schemas.microsoft.com/office/drawing/2014/main" val="391030844"/>
                    </a:ext>
                  </a:extLst>
                </a:gridCol>
                <a:gridCol w="748284">
                  <a:extLst>
                    <a:ext uri="{9D8B030D-6E8A-4147-A177-3AD203B41FA5}">
                      <a16:colId xmlns:a16="http://schemas.microsoft.com/office/drawing/2014/main" val="3371053442"/>
                    </a:ext>
                  </a:extLst>
                </a:gridCol>
                <a:gridCol w="748284">
                  <a:extLst>
                    <a:ext uri="{9D8B030D-6E8A-4147-A177-3AD203B41FA5}">
                      <a16:colId xmlns:a16="http://schemas.microsoft.com/office/drawing/2014/main" val="1683722560"/>
                    </a:ext>
                  </a:extLst>
                </a:gridCol>
                <a:gridCol w="748284">
                  <a:extLst>
                    <a:ext uri="{9D8B030D-6E8A-4147-A177-3AD203B41FA5}">
                      <a16:colId xmlns:a16="http://schemas.microsoft.com/office/drawing/2014/main" val="1964838641"/>
                    </a:ext>
                  </a:extLst>
                </a:gridCol>
                <a:gridCol w="748284">
                  <a:extLst>
                    <a:ext uri="{9D8B030D-6E8A-4147-A177-3AD203B41FA5}">
                      <a16:colId xmlns:a16="http://schemas.microsoft.com/office/drawing/2014/main" val="1200475983"/>
                    </a:ext>
                  </a:extLst>
                </a:gridCol>
              </a:tblGrid>
              <a:tr h="981198">
                <a:tc>
                  <a:txBody>
                    <a:bodyPr/>
                    <a:lstStyle/>
                    <a:p>
                      <a:endParaRPr lang="en-ID" sz="1100" dirty="0"/>
                    </a:p>
                  </a:txBody>
                  <a:tcPr>
                    <a:solidFill>
                      <a:schemeClr val="accent4">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Status </a:t>
                      </a:r>
                      <a:r>
                        <a:rPr lang="en-US" sz="1100" dirty="0" err="1"/>
                        <a:t>Pernikahan</a:t>
                      </a:r>
                      <a:endParaRPr lang="en-ID" sz="1100" dirty="0"/>
                    </a:p>
                    <a:p>
                      <a:endParaRPr lang="en-ID" sz="1100" dirty="0"/>
                    </a:p>
                  </a:txBody>
                  <a:tcPr>
                    <a:solidFill>
                      <a:schemeClr val="accent4">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err="1"/>
                        <a:t>Jenis</a:t>
                      </a:r>
                      <a:r>
                        <a:rPr lang="en-US" sz="1100" dirty="0"/>
                        <a:t> </a:t>
                      </a:r>
                      <a:r>
                        <a:rPr lang="en-US" sz="1100" dirty="0" err="1"/>
                        <a:t>Kelamin</a:t>
                      </a:r>
                      <a:endParaRPr lang="en-ID" sz="1100" dirty="0"/>
                    </a:p>
                    <a:p>
                      <a:endParaRPr lang="en-ID" sz="1100" dirty="0"/>
                    </a:p>
                  </a:txBody>
                  <a:tcPr>
                    <a:solidFill>
                      <a:schemeClr val="accent4">
                        <a:lumMod val="75000"/>
                      </a:schemeClr>
                    </a:solidFill>
                  </a:tcPr>
                </a:tc>
                <a:tc>
                  <a:txBody>
                    <a:bodyPr/>
                    <a:lstStyle/>
                    <a:p>
                      <a:r>
                        <a:rPr lang="en-US" sz="1100" dirty="0"/>
                        <a:t>Status </a:t>
                      </a:r>
                      <a:r>
                        <a:rPr lang="en-US" sz="1100" dirty="0" err="1"/>
                        <a:t>Kepegawaian</a:t>
                      </a:r>
                      <a:endParaRPr lang="en-ID" sz="1100" dirty="0"/>
                    </a:p>
                  </a:txBody>
                  <a:tcPr>
                    <a:solidFill>
                      <a:schemeClr val="accent4">
                        <a:lumMod val="75000"/>
                      </a:schemeClr>
                    </a:solidFill>
                  </a:tcPr>
                </a:tc>
                <a:tc>
                  <a:txBody>
                    <a:bodyPr/>
                    <a:lstStyle/>
                    <a:p>
                      <a:r>
                        <a:rPr lang="en-US" sz="1100" dirty="0" err="1"/>
                        <a:t>Pekerjaan</a:t>
                      </a:r>
                      <a:endParaRPr lang="en-ID" sz="1100" dirty="0"/>
                    </a:p>
                  </a:txBody>
                  <a:tcPr>
                    <a:solidFill>
                      <a:schemeClr val="accent4">
                        <a:lumMod val="75000"/>
                      </a:schemeClr>
                    </a:solidFill>
                  </a:tcPr>
                </a:tc>
                <a:tc>
                  <a:txBody>
                    <a:bodyPr/>
                    <a:lstStyle/>
                    <a:p>
                      <a:r>
                        <a:rPr lang="en-US" sz="1100" dirty="0" err="1"/>
                        <a:t>Jenjang</a:t>
                      </a:r>
                      <a:r>
                        <a:rPr lang="en-US" sz="1100" dirty="0"/>
                        <a:t> </a:t>
                      </a:r>
                      <a:r>
                        <a:rPr lang="en-US" sz="1100" dirty="0" err="1"/>
                        <a:t>Karir</a:t>
                      </a:r>
                      <a:endParaRPr lang="en-ID" sz="1100" dirty="0"/>
                    </a:p>
                  </a:txBody>
                  <a:tcPr>
                    <a:solidFill>
                      <a:schemeClr val="accent4">
                        <a:lumMod val="75000"/>
                      </a:schemeClr>
                    </a:solidFill>
                  </a:tcPr>
                </a:tc>
                <a:tc>
                  <a:txBody>
                    <a:bodyPr/>
                    <a:lstStyle/>
                    <a:p>
                      <a:r>
                        <a:rPr lang="en-US" sz="1100" dirty="0"/>
                        <a:t>Performance </a:t>
                      </a:r>
                      <a:r>
                        <a:rPr lang="en-US" sz="1100" dirty="0" err="1"/>
                        <a:t>Pegawai</a:t>
                      </a:r>
                      <a:endParaRPr lang="en-ID" sz="1100" dirty="0"/>
                    </a:p>
                  </a:txBody>
                  <a:tcPr>
                    <a:solidFill>
                      <a:schemeClr val="accent4">
                        <a:lumMod val="75000"/>
                      </a:schemeClr>
                    </a:solidFill>
                  </a:tcPr>
                </a:tc>
                <a:tc>
                  <a:txBody>
                    <a:bodyPr/>
                    <a:lstStyle/>
                    <a:p>
                      <a:r>
                        <a:rPr lang="en-US" sz="1100" dirty="0" err="1"/>
                        <a:t>Asal</a:t>
                      </a:r>
                      <a:r>
                        <a:rPr lang="en-US" sz="1100" dirty="0"/>
                        <a:t> Daerah</a:t>
                      </a:r>
                      <a:endParaRPr lang="en-ID" sz="1100" dirty="0"/>
                    </a:p>
                  </a:txBody>
                  <a:tcPr>
                    <a:solidFill>
                      <a:schemeClr val="accent4">
                        <a:lumMod val="75000"/>
                      </a:schemeClr>
                    </a:solidFill>
                  </a:tcPr>
                </a:tc>
                <a:tc>
                  <a:txBody>
                    <a:bodyPr/>
                    <a:lstStyle/>
                    <a:p>
                      <a:r>
                        <a:rPr lang="en-US" sz="1100" dirty="0"/>
                        <a:t>Hiring Platform</a:t>
                      </a:r>
                      <a:endParaRPr lang="en-ID" sz="1100" dirty="0"/>
                    </a:p>
                  </a:txBody>
                  <a:tcPr>
                    <a:solidFill>
                      <a:schemeClr val="accent4">
                        <a:lumMod val="75000"/>
                      </a:schemeClr>
                    </a:solidFill>
                  </a:tcPr>
                </a:tc>
                <a:tc>
                  <a:txBody>
                    <a:bodyPr/>
                    <a:lstStyle/>
                    <a:p>
                      <a:r>
                        <a:rPr lang="en-US" sz="1100" dirty="0"/>
                        <a:t>Tingkat Pendidikan</a:t>
                      </a:r>
                      <a:endParaRPr lang="en-ID" sz="1100" dirty="0"/>
                    </a:p>
                  </a:txBody>
                  <a:tcPr>
                    <a:solidFill>
                      <a:schemeClr val="accent4">
                        <a:lumMod val="75000"/>
                      </a:schemeClr>
                    </a:solidFill>
                  </a:tcPr>
                </a:tc>
                <a:tc>
                  <a:txBody>
                    <a:bodyPr/>
                    <a:lstStyle/>
                    <a:p>
                      <a:r>
                        <a:rPr lang="en-US" sz="1100" dirty="0" err="1"/>
                        <a:t>Pernah</a:t>
                      </a:r>
                      <a:r>
                        <a:rPr lang="en-US" sz="1100" dirty="0"/>
                        <a:t> </a:t>
                      </a:r>
                      <a:r>
                        <a:rPr lang="en-US" sz="1100" dirty="0" err="1"/>
                        <a:t>Bekerja</a:t>
                      </a:r>
                      <a:endParaRPr lang="en-ID" sz="1100" dirty="0"/>
                    </a:p>
                  </a:txBody>
                  <a:tcPr>
                    <a:solidFill>
                      <a:schemeClr val="accent4">
                        <a:lumMod val="75000"/>
                      </a:schemeClr>
                    </a:solidFill>
                  </a:tcPr>
                </a:tc>
                <a:tc>
                  <a:txBody>
                    <a:bodyPr/>
                    <a:lstStyle/>
                    <a:p>
                      <a:r>
                        <a:rPr lang="en-US" sz="1100" dirty="0" err="1"/>
                        <a:t>Alasan</a:t>
                      </a:r>
                      <a:r>
                        <a:rPr lang="en-US" sz="1100" dirty="0"/>
                        <a:t> Resign</a:t>
                      </a:r>
                      <a:endParaRPr lang="en-ID" sz="1100" dirty="0"/>
                    </a:p>
                  </a:txBody>
                  <a:tcPr>
                    <a:solidFill>
                      <a:schemeClr val="accent4">
                        <a:lumMod val="75000"/>
                      </a:schemeClr>
                    </a:solidFill>
                  </a:tcPr>
                </a:tc>
                <a:extLst>
                  <a:ext uri="{0D108BD9-81ED-4DB2-BD59-A6C34878D82A}">
                    <a16:rowId xmlns:a16="http://schemas.microsoft.com/office/drawing/2014/main" val="1446002226"/>
                  </a:ext>
                </a:extLst>
              </a:tr>
              <a:tr h="649364">
                <a:tc>
                  <a:txBody>
                    <a:bodyPr/>
                    <a:lstStyle/>
                    <a:p>
                      <a:r>
                        <a:rPr lang="en-US" sz="1100" dirty="0"/>
                        <a:t>Unique</a:t>
                      </a:r>
                      <a:endParaRPr lang="en-ID" sz="1100" dirty="0"/>
                    </a:p>
                  </a:txBody>
                  <a:tcPr>
                    <a:solidFill>
                      <a:schemeClr val="accent4">
                        <a:lumMod val="60000"/>
                        <a:lumOff val="40000"/>
                      </a:schemeClr>
                    </a:solidFill>
                  </a:tcPr>
                </a:tc>
                <a:tc>
                  <a:txBody>
                    <a:bodyPr/>
                    <a:lstStyle/>
                    <a:p>
                      <a:r>
                        <a:rPr lang="en-US" sz="1100" dirty="0"/>
                        <a:t>5</a:t>
                      </a:r>
                      <a:endParaRPr lang="en-ID" sz="1100" dirty="0"/>
                    </a:p>
                  </a:txBody>
                  <a:tcPr/>
                </a:tc>
                <a:tc>
                  <a:txBody>
                    <a:bodyPr/>
                    <a:lstStyle/>
                    <a:p>
                      <a:r>
                        <a:rPr lang="en-US" sz="1100" dirty="0"/>
                        <a:t>2</a:t>
                      </a:r>
                      <a:endParaRPr lang="en-ID" sz="1100" dirty="0"/>
                    </a:p>
                  </a:txBody>
                  <a:tcPr/>
                </a:tc>
                <a:tc>
                  <a:txBody>
                    <a:bodyPr/>
                    <a:lstStyle/>
                    <a:p>
                      <a:r>
                        <a:rPr lang="en-US" sz="1100" dirty="0"/>
                        <a:t>3</a:t>
                      </a:r>
                      <a:endParaRPr lang="en-ID" sz="1100" dirty="0"/>
                    </a:p>
                  </a:txBody>
                  <a:tcPr/>
                </a:tc>
                <a:tc>
                  <a:txBody>
                    <a:bodyPr/>
                    <a:lstStyle/>
                    <a:p>
                      <a:r>
                        <a:rPr lang="en-US" sz="1100" dirty="0"/>
                        <a:t>14</a:t>
                      </a:r>
                      <a:endParaRPr lang="en-ID" sz="1100" dirty="0"/>
                    </a:p>
                  </a:txBody>
                  <a:tcPr/>
                </a:tc>
                <a:tc>
                  <a:txBody>
                    <a:bodyPr/>
                    <a:lstStyle/>
                    <a:p>
                      <a:r>
                        <a:rPr lang="en-US" sz="1100" dirty="0"/>
                        <a:t>3</a:t>
                      </a:r>
                      <a:endParaRPr lang="en-ID" sz="1100" dirty="0"/>
                    </a:p>
                  </a:txBody>
                  <a:tcPr/>
                </a:tc>
                <a:tc>
                  <a:txBody>
                    <a:bodyPr/>
                    <a:lstStyle/>
                    <a:p>
                      <a:r>
                        <a:rPr lang="en-US" sz="1100" dirty="0"/>
                        <a:t>5</a:t>
                      </a:r>
                      <a:endParaRPr lang="en-ID" sz="1100" dirty="0"/>
                    </a:p>
                  </a:txBody>
                  <a:tcPr/>
                </a:tc>
                <a:tc>
                  <a:txBody>
                    <a:bodyPr/>
                    <a:lstStyle/>
                    <a:p>
                      <a:r>
                        <a:rPr lang="en-US" sz="1100" dirty="0"/>
                        <a:t>5</a:t>
                      </a:r>
                      <a:endParaRPr lang="en-ID" sz="1100" dirty="0"/>
                    </a:p>
                  </a:txBody>
                  <a:tcPr/>
                </a:tc>
                <a:tc>
                  <a:txBody>
                    <a:bodyPr/>
                    <a:lstStyle/>
                    <a:p>
                      <a:r>
                        <a:rPr lang="en-US" sz="1100" dirty="0"/>
                        <a:t>9</a:t>
                      </a:r>
                      <a:endParaRPr lang="en-ID" sz="1100" dirty="0"/>
                    </a:p>
                  </a:txBody>
                  <a:tcPr/>
                </a:tc>
                <a:tc>
                  <a:txBody>
                    <a:bodyPr/>
                    <a:lstStyle/>
                    <a:p>
                      <a:r>
                        <a:rPr lang="en-US" sz="1100" dirty="0"/>
                        <a:t>3</a:t>
                      </a:r>
                      <a:endParaRPr lang="en-ID" sz="1100" dirty="0"/>
                    </a:p>
                  </a:txBody>
                  <a:tcPr/>
                </a:tc>
                <a:tc>
                  <a:txBody>
                    <a:bodyPr/>
                    <a:lstStyle/>
                    <a:p>
                      <a:r>
                        <a:rPr lang="en-US" sz="1100" dirty="0"/>
                        <a:t>2</a:t>
                      </a:r>
                      <a:endParaRPr lang="en-ID" sz="1100" dirty="0"/>
                    </a:p>
                  </a:txBody>
                  <a:tcPr/>
                </a:tc>
                <a:tc>
                  <a:txBody>
                    <a:bodyPr/>
                    <a:lstStyle/>
                    <a:p>
                      <a:r>
                        <a:rPr lang="en-US" sz="1100" dirty="0"/>
                        <a:t>11</a:t>
                      </a:r>
                      <a:endParaRPr lang="en-ID" sz="1100" dirty="0"/>
                    </a:p>
                  </a:txBody>
                  <a:tcPr/>
                </a:tc>
                <a:extLst>
                  <a:ext uri="{0D108BD9-81ED-4DB2-BD59-A6C34878D82A}">
                    <a16:rowId xmlns:a16="http://schemas.microsoft.com/office/drawing/2014/main" val="1124358073"/>
                  </a:ext>
                </a:extLst>
              </a:tr>
              <a:tr h="1207063">
                <a:tc>
                  <a:txBody>
                    <a:bodyPr/>
                    <a:lstStyle/>
                    <a:p>
                      <a:r>
                        <a:rPr lang="en-US" sz="1100" dirty="0"/>
                        <a:t>Top</a:t>
                      </a:r>
                      <a:endParaRPr lang="en-ID" sz="1100" dirty="0"/>
                    </a:p>
                  </a:txBody>
                  <a:tcPr>
                    <a:solidFill>
                      <a:schemeClr val="accent4">
                        <a:lumMod val="60000"/>
                        <a:lumOff val="40000"/>
                      </a:schemeClr>
                    </a:solidFill>
                  </a:tcPr>
                </a:tc>
                <a:tc>
                  <a:txBody>
                    <a:bodyPr/>
                    <a:lstStyle/>
                    <a:p>
                      <a:r>
                        <a:rPr lang="en-US" sz="1100" dirty="0" err="1"/>
                        <a:t>Belum_menikah</a:t>
                      </a:r>
                      <a:endParaRPr lang="en-ID" sz="1100" dirty="0"/>
                    </a:p>
                  </a:txBody>
                  <a:tcPr/>
                </a:tc>
                <a:tc>
                  <a:txBody>
                    <a:bodyPr/>
                    <a:lstStyle/>
                    <a:p>
                      <a:r>
                        <a:rPr lang="en-US" sz="1100" dirty="0"/>
                        <a:t>Wanita</a:t>
                      </a:r>
                      <a:endParaRPr lang="en-ID" sz="1100" dirty="0"/>
                    </a:p>
                  </a:txBody>
                  <a:tcPr/>
                </a:tc>
                <a:tc>
                  <a:txBody>
                    <a:bodyPr/>
                    <a:lstStyle/>
                    <a:p>
                      <a:r>
                        <a:rPr lang="en-US" sz="1100" dirty="0" err="1"/>
                        <a:t>FullTime</a:t>
                      </a:r>
                      <a:endParaRPr lang="en-ID" sz="1100" dirty="0"/>
                    </a:p>
                  </a:txBody>
                  <a:tcPr/>
                </a:tc>
                <a:tc>
                  <a:txBody>
                    <a:bodyPr/>
                    <a:lstStyle/>
                    <a:p>
                      <a:r>
                        <a:rPr lang="en-US" sz="1100" dirty="0"/>
                        <a:t>Software Engineer (Back End)</a:t>
                      </a:r>
                      <a:endParaRPr lang="en-ID" sz="1100" dirty="0"/>
                    </a:p>
                  </a:txBody>
                  <a:tcPr/>
                </a:tc>
                <a:tc>
                  <a:txBody>
                    <a:bodyPr/>
                    <a:lstStyle/>
                    <a:p>
                      <a:r>
                        <a:rPr lang="en-US" sz="1100" dirty="0" err="1"/>
                        <a:t>Freshgraduate</a:t>
                      </a:r>
                      <a:r>
                        <a:rPr lang="en-US" sz="1100" dirty="0"/>
                        <a:t> Program</a:t>
                      </a:r>
                      <a:endParaRPr lang="en-ID" sz="1100" dirty="0"/>
                    </a:p>
                  </a:txBody>
                  <a:tcPr/>
                </a:tc>
                <a:tc>
                  <a:txBody>
                    <a:bodyPr/>
                    <a:lstStyle/>
                    <a:p>
                      <a:r>
                        <a:rPr lang="en-US" sz="1100" dirty="0" err="1"/>
                        <a:t>Biasa</a:t>
                      </a:r>
                      <a:endParaRPr lang="en-ID" sz="1100" dirty="0"/>
                    </a:p>
                  </a:txBody>
                  <a:tcPr/>
                </a:tc>
                <a:tc>
                  <a:txBody>
                    <a:bodyPr/>
                    <a:lstStyle/>
                    <a:p>
                      <a:r>
                        <a:rPr lang="en-US" sz="1100" dirty="0"/>
                        <a:t>Jakarta Pusat</a:t>
                      </a:r>
                      <a:endParaRPr lang="en-ID" sz="1100" dirty="0"/>
                    </a:p>
                  </a:txBody>
                  <a:tcPr/>
                </a:tc>
                <a:tc>
                  <a:txBody>
                    <a:bodyPr/>
                    <a:lstStyle/>
                    <a:p>
                      <a:r>
                        <a:rPr lang="en-US" sz="1100" dirty="0"/>
                        <a:t>Indeed</a:t>
                      </a:r>
                      <a:endParaRPr lang="en-ID" sz="1100" dirty="0"/>
                    </a:p>
                  </a:txBody>
                  <a:tcPr/>
                </a:tc>
                <a:tc>
                  <a:txBody>
                    <a:bodyPr/>
                    <a:lstStyle/>
                    <a:p>
                      <a:r>
                        <a:rPr lang="en-US" sz="1100" dirty="0" err="1"/>
                        <a:t>Sarjana</a:t>
                      </a:r>
                      <a:endParaRPr lang="en-ID" sz="1100" dirty="0"/>
                    </a:p>
                  </a:txBody>
                  <a:tcPr/>
                </a:tc>
                <a:tc>
                  <a:txBody>
                    <a:bodyPr/>
                    <a:lstStyle/>
                    <a:p>
                      <a:r>
                        <a:rPr lang="en-US" sz="1100" dirty="0"/>
                        <a:t>Yes</a:t>
                      </a:r>
                      <a:endParaRPr lang="en-ID" sz="1100" dirty="0"/>
                    </a:p>
                  </a:txBody>
                  <a:tcPr/>
                </a:tc>
                <a:tc>
                  <a:txBody>
                    <a:bodyPr/>
                    <a:lstStyle/>
                    <a:p>
                      <a:r>
                        <a:rPr lang="en-US" sz="1100" dirty="0"/>
                        <a:t>Masih </a:t>
                      </a:r>
                      <a:r>
                        <a:rPr lang="en-US" sz="1100" dirty="0" err="1"/>
                        <a:t>bekerja</a:t>
                      </a:r>
                      <a:endParaRPr lang="en-ID" sz="1100" dirty="0"/>
                    </a:p>
                  </a:txBody>
                  <a:tcPr/>
                </a:tc>
                <a:extLst>
                  <a:ext uri="{0D108BD9-81ED-4DB2-BD59-A6C34878D82A}">
                    <a16:rowId xmlns:a16="http://schemas.microsoft.com/office/drawing/2014/main" val="1682907560"/>
                  </a:ext>
                </a:extLst>
              </a:tr>
              <a:tr h="426783">
                <a:tc>
                  <a:txBody>
                    <a:bodyPr/>
                    <a:lstStyle/>
                    <a:p>
                      <a:r>
                        <a:rPr lang="en-US" sz="1100" dirty="0" err="1"/>
                        <a:t>freq</a:t>
                      </a:r>
                      <a:endParaRPr lang="en-ID" sz="1100" dirty="0"/>
                    </a:p>
                  </a:txBody>
                  <a:tcPr>
                    <a:solidFill>
                      <a:schemeClr val="accent4">
                        <a:lumMod val="60000"/>
                        <a:lumOff val="40000"/>
                      </a:schemeClr>
                    </a:solidFill>
                  </a:tcPr>
                </a:tc>
                <a:tc>
                  <a:txBody>
                    <a:bodyPr/>
                    <a:lstStyle/>
                    <a:p>
                      <a:r>
                        <a:rPr lang="en-US" sz="1100" dirty="0"/>
                        <a:t>132</a:t>
                      </a:r>
                      <a:endParaRPr lang="en-ID" sz="1100" dirty="0"/>
                    </a:p>
                  </a:txBody>
                  <a:tcPr/>
                </a:tc>
                <a:tc>
                  <a:txBody>
                    <a:bodyPr/>
                    <a:lstStyle/>
                    <a:p>
                      <a:r>
                        <a:rPr lang="en-US" sz="1100" dirty="0"/>
                        <a:t>167</a:t>
                      </a:r>
                      <a:endParaRPr lang="en-ID" sz="1100" dirty="0"/>
                    </a:p>
                  </a:txBody>
                  <a:tcPr/>
                </a:tc>
                <a:tc>
                  <a:txBody>
                    <a:bodyPr/>
                    <a:lstStyle/>
                    <a:p>
                      <a:r>
                        <a:rPr lang="en-US" sz="1100" dirty="0"/>
                        <a:t>217</a:t>
                      </a:r>
                      <a:endParaRPr lang="en-ID" sz="1100" dirty="0"/>
                    </a:p>
                  </a:txBody>
                  <a:tcPr/>
                </a:tc>
                <a:tc>
                  <a:txBody>
                    <a:bodyPr/>
                    <a:lstStyle/>
                    <a:p>
                      <a:r>
                        <a:rPr lang="en-US" sz="1100" dirty="0"/>
                        <a:t>109</a:t>
                      </a:r>
                      <a:endParaRPr lang="en-ID" sz="1100" dirty="0"/>
                    </a:p>
                  </a:txBody>
                  <a:tcPr/>
                </a:tc>
                <a:tc>
                  <a:txBody>
                    <a:bodyPr/>
                    <a:lstStyle/>
                    <a:p>
                      <a:r>
                        <a:rPr lang="en-US" sz="1100" dirty="0"/>
                        <a:t>169</a:t>
                      </a:r>
                      <a:endParaRPr lang="en-ID" sz="1100" dirty="0"/>
                    </a:p>
                  </a:txBody>
                  <a:tcPr/>
                </a:tc>
                <a:tc>
                  <a:txBody>
                    <a:bodyPr/>
                    <a:lstStyle/>
                    <a:p>
                      <a:r>
                        <a:rPr lang="en-US" sz="1100" dirty="0"/>
                        <a:t>85</a:t>
                      </a:r>
                      <a:endParaRPr lang="en-ID" sz="1100" dirty="0"/>
                    </a:p>
                  </a:txBody>
                  <a:tcPr/>
                </a:tc>
                <a:tc>
                  <a:txBody>
                    <a:bodyPr/>
                    <a:lstStyle/>
                    <a:p>
                      <a:r>
                        <a:rPr lang="en-US" sz="1100" dirty="0"/>
                        <a:t>72</a:t>
                      </a:r>
                      <a:endParaRPr lang="en-ID" sz="1100" dirty="0"/>
                    </a:p>
                  </a:txBody>
                  <a:tcPr/>
                </a:tc>
                <a:tc>
                  <a:txBody>
                    <a:bodyPr/>
                    <a:lstStyle/>
                    <a:p>
                      <a:r>
                        <a:rPr lang="en-US" sz="1100" dirty="0"/>
                        <a:t>85</a:t>
                      </a:r>
                      <a:endParaRPr lang="en-ID" sz="1100" dirty="0"/>
                    </a:p>
                  </a:txBody>
                  <a:tcPr/>
                </a:tc>
                <a:tc>
                  <a:txBody>
                    <a:bodyPr/>
                    <a:lstStyle/>
                    <a:p>
                      <a:r>
                        <a:rPr lang="en-US" sz="1100" dirty="0"/>
                        <a:t>176</a:t>
                      </a:r>
                      <a:endParaRPr lang="en-ID" sz="1100" dirty="0"/>
                    </a:p>
                  </a:txBody>
                  <a:tcPr/>
                </a:tc>
                <a:tc>
                  <a:txBody>
                    <a:bodyPr/>
                    <a:lstStyle/>
                    <a:p>
                      <a:r>
                        <a:rPr lang="en-US" sz="1100" dirty="0"/>
                        <a:t>283</a:t>
                      </a:r>
                      <a:endParaRPr lang="en-ID" sz="1100" dirty="0"/>
                    </a:p>
                  </a:txBody>
                  <a:tcPr/>
                </a:tc>
                <a:tc>
                  <a:txBody>
                    <a:bodyPr/>
                    <a:lstStyle/>
                    <a:p>
                      <a:r>
                        <a:rPr lang="en-US" sz="1100" dirty="0"/>
                        <a:t>198</a:t>
                      </a:r>
                      <a:endParaRPr lang="en-ID" sz="1100" dirty="0"/>
                    </a:p>
                  </a:txBody>
                  <a:tcPr/>
                </a:tc>
                <a:extLst>
                  <a:ext uri="{0D108BD9-81ED-4DB2-BD59-A6C34878D82A}">
                    <a16:rowId xmlns:a16="http://schemas.microsoft.com/office/drawing/2014/main" val="1177624749"/>
                  </a:ext>
                </a:extLst>
              </a:tr>
            </a:tbl>
          </a:graphicData>
        </a:graphic>
      </p:graphicFrame>
    </p:spTree>
    <p:extLst>
      <p:ext uri="{BB962C8B-B14F-4D97-AF65-F5344CB8AC3E}">
        <p14:creationId xmlns:p14="http://schemas.microsoft.com/office/powerpoint/2010/main" val="45251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24C771CF-F568-0C83-074C-3AA5981048F0}"/>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sp>
        <p:nvSpPr>
          <p:cNvPr id="7" name="Rectangle 6">
            <a:extLst>
              <a:ext uri="{FF2B5EF4-FFF2-40B4-BE49-F238E27FC236}">
                <a16:creationId xmlns:a16="http://schemas.microsoft.com/office/drawing/2014/main" id="{71BB976F-0008-806B-08D3-89FB6D3B1F88}"/>
              </a:ext>
            </a:extLst>
          </p:cNvPr>
          <p:cNvSpPr/>
          <p:nvPr/>
        </p:nvSpPr>
        <p:spPr>
          <a:xfrm>
            <a:off x="237744" y="886968"/>
            <a:ext cx="8339328" cy="667512"/>
          </a:xfrm>
          <a:prstGeom prst="rect">
            <a:avLst/>
          </a:prstGeom>
          <a:solidFill>
            <a:srgbClr val="CF67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Target</a:t>
            </a:r>
          </a:p>
          <a:p>
            <a:pPr algn="ctr"/>
            <a:r>
              <a:rPr lang="en-ID" b="0" dirty="0">
                <a:solidFill>
                  <a:sysClr val="windowText" lastClr="000000"/>
                </a:solidFill>
                <a:effectLst/>
                <a:latin typeface="Courier New" panose="02070309020205020404" pitchFamily="49" charset="0"/>
              </a:rPr>
              <a:t>df7['Resign']=df7['</a:t>
            </a:r>
            <a:r>
              <a:rPr lang="en-ID" b="0" dirty="0" err="1">
                <a:solidFill>
                  <a:sysClr val="windowText" lastClr="000000"/>
                </a:solidFill>
                <a:effectLst/>
                <a:latin typeface="Courier New" panose="02070309020205020404" pitchFamily="49" charset="0"/>
              </a:rPr>
              <a:t>AlasanResign</a:t>
            </a:r>
            <a:r>
              <a:rPr lang="en-ID" b="0" dirty="0">
                <a:solidFill>
                  <a:sysClr val="windowText" lastClr="000000"/>
                </a:solidFill>
                <a:effectLst/>
                <a:latin typeface="Courier New" panose="02070309020205020404" pitchFamily="49" charset="0"/>
              </a:rPr>
              <a:t>'].apply(lambda x: 'No' if x=='</a:t>
            </a:r>
            <a:r>
              <a:rPr lang="en-ID" b="0" dirty="0" err="1">
                <a:solidFill>
                  <a:sysClr val="windowText" lastClr="000000"/>
                </a:solidFill>
                <a:effectLst/>
                <a:latin typeface="Courier New" panose="02070309020205020404" pitchFamily="49" charset="0"/>
              </a:rPr>
              <a:t>masih_bekerja</a:t>
            </a:r>
            <a:r>
              <a:rPr lang="en-ID" b="0" dirty="0">
                <a:solidFill>
                  <a:sysClr val="windowText" lastClr="000000"/>
                </a:solidFill>
                <a:effectLst/>
                <a:latin typeface="Courier New" panose="02070309020205020404" pitchFamily="49" charset="0"/>
              </a:rPr>
              <a:t>' else 'Yes')</a:t>
            </a:r>
          </a:p>
        </p:txBody>
      </p:sp>
      <p:sp>
        <p:nvSpPr>
          <p:cNvPr id="8" name="TextBox 7">
            <a:extLst>
              <a:ext uri="{FF2B5EF4-FFF2-40B4-BE49-F238E27FC236}">
                <a16:creationId xmlns:a16="http://schemas.microsoft.com/office/drawing/2014/main" id="{75B20E99-BD7E-2414-F1D0-482DC3191728}"/>
              </a:ext>
            </a:extLst>
          </p:cNvPr>
          <p:cNvSpPr txBox="1"/>
          <p:nvPr/>
        </p:nvSpPr>
        <p:spPr>
          <a:xfrm>
            <a:off x="2788920" y="1804887"/>
            <a:ext cx="4213860" cy="1384995"/>
          </a:xfrm>
          <a:prstGeom prst="rect">
            <a:avLst/>
          </a:prstGeom>
          <a:noFill/>
        </p:spPr>
        <p:txBody>
          <a:bodyPr wrap="square" rtlCol="0">
            <a:spAutoFit/>
          </a:bodyPr>
          <a:lstStyle/>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SkorSurveyEngagement</a:t>
            </a:r>
            <a:endParaRPr lang="en-ID" dirty="0">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SkorKepuasanPegawai</a:t>
            </a:r>
            <a:endParaRPr lang="en-ID" dirty="0">
              <a:solidFill>
                <a:srgbClr val="A31515"/>
              </a:solidFill>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JumlahKeikutsertaanProjek</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JumlahKeterlambatanSebulanTerakhir</a:t>
            </a:r>
            <a:endParaRPr lang="en-ID" b="0" dirty="0">
              <a:solidFill>
                <a:srgbClr val="A31515"/>
              </a:solidFill>
              <a:effectLst/>
              <a:latin typeface="Courier New" panose="02070309020205020404" pitchFamily="49" charset="0"/>
            </a:endParaRPr>
          </a:p>
          <a:p>
            <a:pPr marL="285750" indent="-285750">
              <a:buFont typeface="Arial" panose="020B0604020202020204" pitchFamily="34" charset="0"/>
              <a:buChar char="•"/>
            </a:pPr>
            <a:r>
              <a:rPr lang="en-ID" b="0" dirty="0" err="1">
                <a:solidFill>
                  <a:srgbClr val="A31515"/>
                </a:solidFill>
                <a:effectLst/>
                <a:latin typeface="Courier New" panose="02070309020205020404" pitchFamily="49" charset="0"/>
              </a:rPr>
              <a:t>JumlahKetidakhadiran</a:t>
            </a:r>
            <a:endParaRPr lang="en-ID" b="0" dirty="0">
              <a:solidFill>
                <a:srgbClr val="000000"/>
              </a:solidFill>
              <a:effectLst/>
              <a:latin typeface="Courier New" panose="02070309020205020404" pitchFamily="49" charset="0"/>
            </a:endParaRPr>
          </a:p>
          <a:p>
            <a:endParaRPr lang="en-ID" dirty="0"/>
          </a:p>
        </p:txBody>
      </p:sp>
      <p:sp>
        <p:nvSpPr>
          <p:cNvPr id="9" name="Oval 8">
            <a:extLst>
              <a:ext uri="{FF2B5EF4-FFF2-40B4-BE49-F238E27FC236}">
                <a16:creationId xmlns:a16="http://schemas.microsoft.com/office/drawing/2014/main" id="{A2C4AA18-E3B9-B067-874E-E04C2C69411F}"/>
              </a:ext>
            </a:extLst>
          </p:cNvPr>
          <p:cNvSpPr/>
          <p:nvPr/>
        </p:nvSpPr>
        <p:spPr>
          <a:xfrm>
            <a:off x="813816" y="1660230"/>
            <a:ext cx="1627632" cy="15296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a:t>
            </a:r>
            <a:endParaRPr lang="en-ID" dirty="0"/>
          </a:p>
        </p:txBody>
      </p:sp>
      <p:sp>
        <p:nvSpPr>
          <p:cNvPr id="10" name="Oval 9">
            <a:extLst>
              <a:ext uri="{FF2B5EF4-FFF2-40B4-BE49-F238E27FC236}">
                <a16:creationId xmlns:a16="http://schemas.microsoft.com/office/drawing/2014/main" id="{792B51C2-58C5-0745-1759-5106D9D29B30}"/>
              </a:ext>
            </a:extLst>
          </p:cNvPr>
          <p:cNvSpPr/>
          <p:nvPr/>
        </p:nvSpPr>
        <p:spPr>
          <a:xfrm>
            <a:off x="896112" y="3514415"/>
            <a:ext cx="1463040" cy="123444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 score</a:t>
            </a:r>
            <a:endParaRPr lang="en-ID" dirty="0"/>
          </a:p>
        </p:txBody>
      </p:sp>
      <p:sp>
        <p:nvSpPr>
          <p:cNvPr id="11" name="TextBox 10">
            <a:extLst>
              <a:ext uri="{FF2B5EF4-FFF2-40B4-BE49-F238E27FC236}">
                <a16:creationId xmlns:a16="http://schemas.microsoft.com/office/drawing/2014/main" id="{2BECA6DE-7535-D171-6EFF-412174D7C8D9}"/>
              </a:ext>
            </a:extLst>
          </p:cNvPr>
          <p:cNvSpPr txBox="1"/>
          <p:nvPr/>
        </p:nvSpPr>
        <p:spPr>
          <a:xfrm>
            <a:off x="2788920" y="3823858"/>
            <a:ext cx="4213860" cy="307777"/>
          </a:xfrm>
          <a:prstGeom prst="rect">
            <a:avLst/>
          </a:prstGeom>
          <a:noFill/>
        </p:spPr>
        <p:txBody>
          <a:bodyPr wrap="square" rtlCol="0">
            <a:spAutoFit/>
          </a:bodyPr>
          <a:lstStyle/>
          <a:p>
            <a:r>
              <a:rPr lang="en-US" dirty="0"/>
              <a:t>257 data yang </a:t>
            </a:r>
            <a:r>
              <a:rPr lang="en-US" dirty="0" err="1"/>
              <a:t>dipakai</a:t>
            </a:r>
            <a:endParaRPr lang="en-ID" dirty="0"/>
          </a:p>
        </p:txBody>
      </p:sp>
    </p:spTree>
    <p:extLst>
      <p:ext uri="{BB962C8B-B14F-4D97-AF65-F5344CB8AC3E}">
        <p14:creationId xmlns:p14="http://schemas.microsoft.com/office/powerpoint/2010/main" val="215775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a:extLst>
              <a:ext uri="{FF2B5EF4-FFF2-40B4-BE49-F238E27FC236}">
                <a16:creationId xmlns:a16="http://schemas.microsoft.com/office/drawing/2014/main" id="{F7A86A9A-7B1C-DE38-1B61-25C714133FF8}"/>
              </a:ext>
            </a:extLst>
          </p:cNvPr>
          <p:cNvSpPr txBox="1">
            <a:spLocks/>
          </p:cNvSpPr>
          <p:nvPr/>
        </p:nvSpPr>
        <p:spPr>
          <a:xfrm>
            <a:off x="173736" y="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
        <p:nvSpPr>
          <p:cNvPr id="6" name="Google Shape;1862;p17">
            <a:extLst>
              <a:ext uri="{FF2B5EF4-FFF2-40B4-BE49-F238E27FC236}">
                <a16:creationId xmlns:a16="http://schemas.microsoft.com/office/drawing/2014/main" id="{DB196B6B-9F94-2CD0-040B-EE52D716E61C}"/>
              </a:ext>
            </a:extLst>
          </p:cNvPr>
          <p:cNvSpPr/>
          <p:nvPr/>
        </p:nvSpPr>
        <p:spPr>
          <a:xfrm>
            <a:off x="173736" y="650603"/>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dirty="0">
                <a:solidFill>
                  <a:srgbClr val="3D3D3D"/>
                </a:solidFill>
                <a:latin typeface="Chivo"/>
                <a:ea typeface="Chivo"/>
                <a:cs typeface="Chivo"/>
                <a:sym typeface="Chivo"/>
              </a:rPr>
              <a:t>Label Encoding</a:t>
            </a:r>
            <a:endParaRPr sz="1200" b="1" i="0" u="none" strike="noStrike" cap="none" dirty="0">
              <a:solidFill>
                <a:srgbClr val="3D3D3D"/>
              </a:solidFill>
              <a:latin typeface="Chivo"/>
              <a:ea typeface="Chivo"/>
              <a:cs typeface="Chivo"/>
              <a:sym typeface="Chivo"/>
            </a:endParaRPr>
          </a:p>
        </p:txBody>
      </p:sp>
      <p:sp>
        <p:nvSpPr>
          <p:cNvPr id="7" name="Google Shape;1862;p17">
            <a:extLst>
              <a:ext uri="{FF2B5EF4-FFF2-40B4-BE49-F238E27FC236}">
                <a16:creationId xmlns:a16="http://schemas.microsoft.com/office/drawing/2014/main" id="{B96EBDB7-F0C6-85D6-6C84-832756B638AC}"/>
              </a:ext>
            </a:extLst>
          </p:cNvPr>
          <p:cNvSpPr/>
          <p:nvPr/>
        </p:nvSpPr>
        <p:spPr>
          <a:xfrm>
            <a:off x="4024838" y="657970"/>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dirty="0">
                <a:solidFill>
                  <a:srgbClr val="3D3D3D"/>
                </a:solidFill>
                <a:latin typeface="Chivo"/>
                <a:ea typeface="Chivo"/>
                <a:cs typeface="Chivo"/>
                <a:sym typeface="Chivo"/>
              </a:rPr>
              <a:t>One Hot encoding</a:t>
            </a:r>
            <a:endParaRPr sz="1200" b="1" i="0" u="none" strike="noStrike" cap="none" dirty="0">
              <a:solidFill>
                <a:srgbClr val="3D3D3D"/>
              </a:solidFill>
              <a:latin typeface="Chivo"/>
              <a:ea typeface="Chivo"/>
              <a:cs typeface="Chivo"/>
              <a:sym typeface="Chivo"/>
            </a:endParaRPr>
          </a:p>
        </p:txBody>
      </p:sp>
      <p:sp>
        <p:nvSpPr>
          <p:cNvPr id="8" name="Google Shape;1862;p17">
            <a:extLst>
              <a:ext uri="{FF2B5EF4-FFF2-40B4-BE49-F238E27FC236}">
                <a16:creationId xmlns:a16="http://schemas.microsoft.com/office/drawing/2014/main" id="{34D1085B-C88D-8286-8105-15504BF94CDE}"/>
              </a:ext>
            </a:extLst>
          </p:cNvPr>
          <p:cNvSpPr/>
          <p:nvPr/>
        </p:nvSpPr>
        <p:spPr>
          <a:xfrm>
            <a:off x="1553112" y="680716"/>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dirty="0" err="1">
                <a:solidFill>
                  <a:srgbClr val="3D3D3D"/>
                </a:solidFill>
                <a:latin typeface="Chivo"/>
                <a:ea typeface="Chivo"/>
                <a:cs typeface="Chivo"/>
                <a:sym typeface="Chivo"/>
              </a:rPr>
              <a:t>Pernah</a:t>
            </a:r>
            <a:r>
              <a:rPr lang="en-US" sz="1200" b="1" i="0" u="none" strike="noStrike" cap="none" dirty="0">
                <a:solidFill>
                  <a:srgbClr val="3D3D3D"/>
                </a:solidFill>
                <a:latin typeface="Chivo"/>
                <a:ea typeface="Chivo"/>
                <a:cs typeface="Chivo"/>
                <a:sym typeface="Chivo"/>
              </a:rPr>
              <a:t> </a:t>
            </a:r>
            <a:r>
              <a:rPr lang="en-US" sz="1200" b="1" i="0" u="none" strike="noStrike" cap="none" dirty="0" err="1">
                <a:solidFill>
                  <a:srgbClr val="3D3D3D"/>
                </a:solidFill>
                <a:latin typeface="Chivo"/>
                <a:ea typeface="Chivo"/>
                <a:cs typeface="Chivo"/>
                <a:sym typeface="Chivo"/>
              </a:rPr>
              <a:t>Bekerja</a:t>
            </a:r>
            <a:endParaRPr sz="1200" b="1" i="0" u="none" strike="noStrike" cap="none" dirty="0">
              <a:solidFill>
                <a:srgbClr val="3D3D3D"/>
              </a:solidFill>
              <a:latin typeface="Chivo"/>
              <a:ea typeface="Chivo"/>
              <a:cs typeface="Chivo"/>
              <a:sym typeface="Chivo"/>
            </a:endParaRPr>
          </a:p>
        </p:txBody>
      </p:sp>
      <p:sp>
        <p:nvSpPr>
          <p:cNvPr id="9" name="Google Shape;1862;p17">
            <a:extLst>
              <a:ext uri="{FF2B5EF4-FFF2-40B4-BE49-F238E27FC236}">
                <a16:creationId xmlns:a16="http://schemas.microsoft.com/office/drawing/2014/main" id="{4F1DAEED-6094-DF01-7910-246604FB636E}"/>
              </a:ext>
            </a:extLst>
          </p:cNvPr>
          <p:cNvSpPr/>
          <p:nvPr/>
        </p:nvSpPr>
        <p:spPr>
          <a:xfrm>
            <a:off x="5346768" y="1642657"/>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dirty="0">
                <a:solidFill>
                  <a:srgbClr val="3D3D3D"/>
                </a:solidFill>
                <a:latin typeface="Chivo"/>
                <a:ea typeface="Chivo"/>
                <a:cs typeface="Chivo"/>
                <a:sym typeface="Chivo"/>
              </a:rPr>
              <a:t>Hiring Platform</a:t>
            </a:r>
            <a:endParaRPr sz="1200" b="1" i="0" u="none" strike="noStrike" cap="none" dirty="0">
              <a:solidFill>
                <a:srgbClr val="3D3D3D"/>
              </a:solidFill>
              <a:latin typeface="Chivo"/>
              <a:ea typeface="Chivo"/>
              <a:cs typeface="Chivo"/>
              <a:sym typeface="Chivo"/>
            </a:endParaRPr>
          </a:p>
        </p:txBody>
      </p:sp>
      <p:sp>
        <p:nvSpPr>
          <p:cNvPr id="10" name="Google Shape;1862;p17">
            <a:extLst>
              <a:ext uri="{FF2B5EF4-FFF2-40B4-BE49-F238E27FC236}">
                <a16:creationId xmlns:a16="http://schemas.microsoft.com/office/drawing/2014/main" id="{46BE53A5-2E03-69F5-A828-0791EEF929C5}"/>
              </a:ext>
            </a:extLst>
          </p:cNvPr>
          <p:cNvSpPr/>
          <p:nvPr/>
        </p:nvSpPr>
        <p:spPr>
          <a:xfrm>
            <a:off x="1757436" y="967610"/>
            <a:ext cx="1546176" cy="28245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a:solidFill>
                  <a:srgbClr val="3D3D3D"/>
                </a:solidFill>
                <a:latin typeface="Chivo"/>
                <a:ea typeface="Chivo"/>
                <a:cs typeface="Chivo"/>
                <a:sym typeface="Chivo"/>
              </a:rPr>
              <a:t>Status </a:t>
            </a:r>
            <a:r>
              <a:rPr lang="en-US" sz="1200" b="1" dirty="0" err="1">
                <a:solidFill>
                  <a:srgbClr val="3D3D3D"/>
                </a:solidFill>
                <a:latin typeface="Chivo"/>
                <a:ea typeface="Chivo"/>
                <a:cs typeface="Chivo"/>
                <a:sym typeface="Chivo"/>
              </a:rPr>
              <a:t>Kepegawaian</a:t>
            </a:r>
            <a:endParaRPr sz="1200" b="1" i="0" u="none" strike="noStrike" cap="none" dirty="0">
              <a:solidFill>
                <a:srgbClr val="3D3D3D"/>
              </a:solidFill>
              <a:latin typeface="Chivo"/>
              <a:ea typeface="Chivo"/>
              <a:cs typeface="Chivo"/>
              <a:sym typeface="Chivo"/>
            </a:endParaRPr>
          </a:p>
        </p:txBody>
      </p:sp>
      <p:sp>
        <p:nvSpPr>
          <p:cNvPr id="11" name="Google Shape;1862;p17">
            <a:extLst>
              <a:ext uri="{FF2B5EF4-FFF2-40B4-BE49-F238E27FC236}">
                <a16:creationId xmlns:a16="http://schemas.microsoft.com/office/drawing/2014/main" id="{9C18BD40-87F0-456F-97D0-621CEE43C2A5}"/>
              </a:ext>
            </a:extLst>
          </p:cNvPr>
          <p:cNvSpPr/>
          <p:nvPr/>
        </p:nvSpPr>
        <p:spPr>
          <a:xfrm>
            <a:off x="1432404" y="1250060"/>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err="1">
                <a:solidFill>
                  <a:srgbClr val="3D3D3D"/>
                </a:solidFill>
                <a:latin typeface="Chivo"/>
                <a:ea typeface="Chivo"/>
                <a:cs typeface="Chivo"/>
                <a:sym typeface="Chivo"/>
              </a:rPr>
              <a:t>Jenjang</a:t>
            </a:r>
            <a:r>
              <a:rPr lang="en-US" sz="1200" b="1" dirty="0">
                <a:solidFill>
                  <a:srgbClr val="3D3D3D"/>
                </a:solidFill>
                <a:latin typeface="Chivo"/>
                <a:ea typeface="Chivo"/>
                <a:cs typeface="Chivo"/>
                <a:sym typeface="Chivo"/>
              </a:rPr>
              <a:t> </a:t>
            </a:r>
            <a:r>
              <a:rPr lang="en-US" sz="1200" b="1" dirty="0" err="1">
                <a:solidFill>
                  <a:srgbClr val="3D3D3D"/>
                </a:solidFill>
                <a:latin typeface="Chivo"/>
                <a:ea typeface="Chivo"/>
                <a:cs typeface="Chivo"/>
                <a:sym typeface="Chivo"/>
              </a:rPr>
              <a:t>Karir</a:t>
            </a:r>
            <a:endParaRPr sz="1200" b="1" i="0" u="none" strike="noStrike" cap="none" dirty="0">
              <a:solidFill>
                <a:srgbClr val="3D3D3D"/>
              </a:solidFill>
              <a:latin typeface="Chivo"/>
              <a:ea typeface="Chivo"/>
              <a:cs typeface="Chivo"/>
              <a:sym typeface="Chivo"/>
            </a:endParaRPr>
          </a:p>
        </p:txBody>
      </p:sp>
      <p:sp>
        <p:nvSpPr>
          <p:cNvPr id="12" name="Google Shape;1862;p17">
            <a:extLst>
              <a:ext uri="{FF2B5EF4-FFF2-40B4-BE49-F238E27FC236}">
                <a16:creationId xmlns:a16="http://schemas.microsoft.com/office/drawing/2014/main" id="{FE884DDA-788B-031B-2211-722EEDE85A69}"/>
              </a:ext>
            </a:extLst>
          </p:cNvPr>
          <p:cNvSpPr/>
          <p:nvPr/>
        </p:nvSpPr>
        <p:spPr>
          <a:xfrm>
            <a:off x="1702572" y="1586423"/>
            <a:ext cx="1655904"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dirty="0">
                <a:solidFill>
                  <a:srgbClr val="3D3D3D"/>
                </a:solidFill>
                <a:latin typeface="Chivo"/>
                <a:ea typeface="Chivo"/>
                <a:cs typeface="Chivo"/>
                <a:sym typeface="Chivo"/>
              </a:rPr>
              <a:t>Performance </a:t>
            </a:r>
            <a:r>
              <a:rPr lang="en-US" sz="1200" b="1" i="0" u="none" strike="noStrike" cap="none" dirty="0" err="1">
                <a:solidFill>
                  <a:srgbClr val="3D3D3D"/>
                </a:solidFill>
                <a:latin typeface="Chivo"/>
                <a:ea typeface="Chivo"/>
                <a:cs typeface="Chivo"/>
                <a:sym typeface="Chivo"/>
              </a:rPr>
              <a:t>Pegawai</a:t>
            </a:r>
            <a:endParaRPr sz="1200" b="1" i="0" u="none" strike="noStrike" cap="none" dirty="0">
              <a:solidFill>
                <a:srgbClr val="3D3D3D"/>
              </a:solidFill>
              <a:latin typeface="Chivo"/>
              <a:ea typeface="Chivo"/>
              <a:cs typeface="Chivo"/>
              <a:sym typeface="Chivo"/>
            </a:endParaRPr>
          </a:p>
        </p:txBody>
      </p:sp>
      <p:sp>
        <p:nvSpPr>
          <p:cNvPr id="13" name="Google Shape;1862;p17">
            <a:extLst>
              <a:ext uri="{FF2B5EF4-FFF2-40B4-BE49-F238E27FC236}">
                <a16:creationId xmlns:a16="http://schemas.microsoft.com/office/drawing/2014/main" id="{C213610C-06CC-1EEE-5199-E4B7B9CF9BA6}"/>
              </a:ext>
            </a:extLst>
          </p:cNvPr>
          <p:cNvSpPr/>
          <p:nvPr/>
        </p:nvSpPr>
        <p:spPr>
          <a:xfrm>
            <a:off x="1432404" y="1914361"/>
            <a:ext cx="1756488"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a:solidFill>
                  <a:srgbClr val="3D3D3D"/>
                </a:solidFill>
                <a:latin typeface="Chivo"/>
                <a:ea typeface="Chivo"/>
                <a:cs typeface="Chivo"/>
                <a:sym typeface="Chivo"/>
              </a:rPr>
              <a:t>Tingkat Pendidikan</a:t>
            </a:r>
            <a:endParaRPr sz="1200" b="1" i="0" u="none" strike="noStrike" cap="none" dirty="0">
              <a:solidFill>
                <a:srgbClr val="3D3D3D"/>
              </a:solidFill>
              <a:latin typeface="Chivo"/>
              <a:ea typeface="Chivo"/>
              <a:cs typeface="Chivo"/>
              <a:sym typeface="Chivo"/>
            </a:endParaRPr>
          </a:p>
        </p:txBody>
      </p:sp>
      <p:sp>
        <p:nvSpPr>
          <p:cNvPr id="14" name="Google Shape;1862;p17">
            <a:extLst>
              <a:ext uri="{FF2B5EF4-FFF2-40B4-BE49-F238E27FC236}">
                <a16:creationId xmlns:a16="http://schemas.microsoft.com/office/drawing/2014/main" id="{98B7C86E-2B72-743B-ACA3-33DD736AA1E9}"/>
              </a:ext>
            </a:extLst>
          </p:cNvPr>
          <p:cNvSpPr/>
          <p:nvPr/>
        </p:nvSpPr>
        <p:spPr>
          <a:xfrm>
            <a:off x="1067748" y="2197286"/>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a:solidFill>
                  <a:srgbClr val="3D3D3D"/>
                </a:solidFill>
                <a:latin typeface="Chivo"/>
                <a:ea typeface="Chivo"/>
                <a:cs typeface="Chivo"/>
                <a:sym typeface="Chivo"/>
              </a:rPr>
              <a:t>Resign</a:t>
            </a:r>
            <a:endParaRPr sz="1200" b="1" i="0" u="none" strike="noStrike" cap="none" dirty="0">
              <a:solidFill>
                <a:srgbClr val="3D3D3D"/>
              </a:solidFill>
              <a:latin typeface="Chivo"/>
              <a:ea typeface="Chivo"/>
              <a:cs typeface="Chivo"/>
              <a:sym typeface="Chivo"/>
            </a:endParaRPr>
          </a:p>
        </p:txBody>
      </p:sp>
      <p:sp>
        <p:nvSpPr>
          <p:cNvPr id="15" name="Google Shape;1862;p17">
            <a:extLst>
              <a:ext uri="{FF2B5EF4-FFF2-40B4-BE49-F238E27FC236}">
                <a16:creationId xmlns:a16="http://schemas.microsoft.com/office/drawing/2014/main" id="{649BA249-2DFB-9A19-3FDB-2F8AA4DC6AD3}"/>
              </a:ext>
            </a:extLst>
          </p:cNvPr>
          <p:cNvSpPr/>
          <p:nvPr/>
        </p:nvSpPr>
        <p:spPr>
          <a:xfrm>
            <a:off x="5436328" y="657970"/>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a:solidFill>
                  <a:srgbClr val="3D3D3D"/>
                </a:solidFill>
                <a:latin typeface="Chivo"/>
                <a:ea typeface="Chivo"/>
                <a:cs typeface="Chivo"/>
                <a:sym typeface="Chivo"/>
              </a:rPr>
              <a:t>Status </a:t>
            </a:r>
            <a:r>
              <a:rPr lang="en-US" sz="1200" b="1" dirty="0" err="1">
                <a:solidFill>
                  <a:srgbClr val="3D3D3D"/>
                </a:solidFill>
                <a:latin typeface="Chivo"/>
                <a:ea typeface="Chivo"/>
                <a:cs typeface="Chivo"/>
                <a:sym typeface="Chivo"/>
              </a:rPr>
              <a:t>Pernikahan</a:t>
            </a:r>
            <a:endParaRPr lang="en-US" sz="1200" b="1" dirty="0">
              <a:solidFill>
                <a:srgbClr val="3D3D3D"/>
              </a:solidFill>
              <a:latin typeface="Chivo"/>
              <a:ea typeface="Chivo"/>
              <a:cs typeface="Chivo"/>
              <a:sym typeface="Chivo"/>
            </a:endParaRPr>
          </a:p>
        </p:txBody>
      </p:sp>
      <p:sp>
        <p:nvSpPr>
          <p:cNvPr id="17" name="Google Shape;1862;p17">
            <a:extLst>
              <a:ext uri="{FF2B5EF4-FFF2-40B4-BE49-F238E27FC236}">
                <a16:creationId xmlns:a16="http://schemas.microsoft.com/office/drawing/2014/main" id="{1AFEE79A-1043-53FE-96D2-2EA95F211108}"/>
              </a:ext>
            </a:extLst>
          </p:cNvPr>
          <p:cNvSpPr/>
          <p:nvPr/>
        </p:nvSpPr>
        <p:spPr>
          <a:xfrm>
            <a:off x="5265422" y="1946106"/>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err="1">
                <a:solidFill>
                  <a:srgbClr val="3D3D3D"/>
                </a:solidFill>
                <a:latin typeface="Chivo"/>
                <a:ea typeface="Chivo"/>
                <a:cs typeface="Chivo"/>
                <a:sym typeface="Chivo"/>
              </a:rPr>
              <a:t>Alasan</a:t>
            </a:r>
            <a:r>
              <a:rPr lang="en-US" sz="1200" b="1" dirty="0">
                <a:solidFill>
                  <a:srgbClr val="3D3D3D"/>
                </a:solidFill>
                <a:latin typeface="Chivo"/>
                <a:ea typeface="Chivo"/>
                <a:cs typeface="Chivo"/>
                <a:sym typeface="Chivo"/>
              </a:rPr>
              <a:t> Resign</a:t>
            </a:r>
            <a:endParaRPr sz="1200" b="1" i="0" u="none" strike="noStrike" cap="none" dirty="0">
              <a:solidFill>
                <a:srgbClr val="3D3D3D"/>
              </a:solidFill>
              <a:latin typeface="Chivo"/>
              <a:ea typeface="Chivo"/>
              <a:cs typeface="Chivo"/>
              <a:sym typeface="Chivo"/>
            </a:endParaRPr>
          </a:p>
        </p:txBody>
      </p:sp>
      <p:sp>
        <p:nvSpPr>
          <p:cNvPr id="19" name="Google Shape;1862;p17">
            <a:extLst>
              <a:ext uri="{FF2B5EF4-FFF2-40B4-BE49-F238E27FC236}">
                <a16:creationId xmlns:a16="http://schemas.microsoft.com/office/drawing/2014/main" id="{BC4F2E19-A2A2-7736-B810-74318331E0C6}"/>
              </a:ext>
            </a:extLst>
          </p:cNvPr>
          <p:cNvSpPr/>
          <p:nvPr/>
        </p:nvSpPr>
        <p:spPr>
          <a:xfrm>
            <a:off x="5095838" y="1339208"/>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dirty="0" err="1">
                <a:solidFill>
                  <a:srgbClr val="3D3D3D"/>
                </a:solidFill>
                <a:latin typeface="Chivo"/>
                <a:ea typeface="Chivo"/>
                <a:cs typeface="Chivo"/>
                <a:sym typeface="Chivo"/>
              </a:rPr>
              <a:t>Asal</a:t>
            </a:r>
            <a:r>
              <a:rPr lang="en-US" sz="1200" b="1" dirty="0">
                <a:solidFill>
                  <a:srgbClr val="3D3D3D"/>
                </a:solidFill>
                <a:latin typeface="Chivo"/>
                <a:ea typeface="Chivo"/>
                <a:cs typeface="Chivo"/>
                <a:sym typeface="Chivo"/>
              </a:rPr>
              <a:t> Daerah</a:t>
            </a:r>
            <a:endParaRPr sz="1200" b="1" i="0" u="none" strike="noStrike" cap="none" dirty="0">
              <a:solidFill>
                <a:srgbClr val="3D3D3D"/>
              </a:solidFill>
              <a:latin typeface="Chivo"/>
              <a:ea typeface="Chivo"/>
              <a:cs typeface="Chivo"/>
              <a:sym typeface="Chivo"/>
            </a:endParaRPr>
          </a:p>
        </p:txBody>
      </p:sp>
      <p:sp>
        <p:nvSpPr>
          <p:cNvPr id="21" name="Google Shape;1862;p17">
            <a:extLst>
              <a:ext uri="{FF2B5EF4-FFF2-40B4-BE49-F238E27FC236}">
                <a16:creationId xmlns:a16="http://schemas.microsoft.com/office/drawing/2014/main" id="{340D4EA4-A64E-1F80-A0F8-B55059889784}"/>
              </a:ext>
            </a:extLst>
          </p:cNvPr>
          <p:cNvSpPr/>
          <p:nvPr/>
        </p:nvSpPr>
        <p:spPr>
          <a:xfrm>
            <a:off x="4952846" y="1005237"/>
            <a:ext cx="1379376" cy="274500"/>
          </a:xfrm>
          <a:prstGeom prst="roundRect">
            <a:avLst>
              <a:gd name="adj" fmla="val 16667"/>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dirty="0" err="1">
                <a:solidFill>
                  <a:srgbClr val="3D3D3D"/>
                </a:solidFill>
                <a:latin typeface="Chivo"/>
                <a:ea typeface="Chivo"/>
                <a:cs typeface="Chivo"/>
                <a:sym typeface="Chivo"/>
              </a:rPr>
              <a:t>Pekerjaan</a:t>
            </a:r>
            <a:endParaRPr sz="1200" b="1" i="0" u="none" strike="noStrike" cap="none" dirty="0">
              <a:solidFill>
                <a:srgbClr val="3D3D3D"/>
              </a:solidFill>
              <a:latin typeface="Chivo"/>
              <a:ea typeface="Chivo"/>
              <a:cs typeface="Chivo"/>
              <a:sym typeface="Chivo"/>
            </a:endParaRPr>
          </a:p>
        </p:txBody>
      </p:sp>
      <p:sp>
        <p:nvSpPr>
          <p:cNvPr id="22" name="TextBox 21">
            <a:extLst>
              <a:ext uri="{FF2B5EF4-FFF2-40B4-BE49-F238E27FC236}">
                <a16:creationId xmlns:a16="http://schemas.microsoft.com/office/drawing/2014/main" id="{2A79390B-C5BF-879B-A95A-B73423BF7B59}"/>
              </a:ext>
            </a:extLst>
          </p:cNvPr>
          <p:cNvSpPr txBox="1"/>
          <p:nvPr/>
        </p:nvSpPr>
        <p:spPr>
          <a:xfrm>
            <a:off x="173736" y="2600237"/>
            <a:ext cx="8724900" cy="2246769"/>
          </a:xfrm>
          <a:prstGeom prst="rect">
            <a:avLst/>
          </a:prstGeom>
          <a:noFill/>
        </p:spPr>
        <p:txBody>
          <a:bodyPr wrap="square" rtlCol="0">
            <a:spAutoFit/>
          </a:bodyPr>
          <a:lstStyle/>
          <a:p>
            <a:r>
              <a:rPr lang="en-ID" dirty="0">
                <a:solidFill>
                  <a:schemeClr val="tx1"/>
                </a:solidFill>
                <a:latin typeface="Times New Roman" panose="02020603050405020304" pitchFamily="18" charset="0"/>
                <a:cs typeface="Times New Roman" panose="02020603050405020304" pitchFamily="18" charset="0"/>
              </a:rPr>
              <a:t>- Column yang di Select = </a:t>
            </a:r>
            <a:r>
              <a:rPr lang="en-ID" b="0" dirty="0">
                <a:solidFill>
                  <a:schemeClr val="tx1"/>
                </a:solidFill>
                <a:effectLst/>
                <a:latin typeface="Times New Roman" panose="02020603050405020304" pitchFamily="18" charset="0"/>
                <a:cs typeface="Times New Roman" panose="02020603050405020304" pitchFamily="18" charset="0"/>
              </a:rPr>
              <a:t>SkorKepuasanPegawai,JumlahKeikutsertaanProjek,TingkatPendidikan,'Pekerjaan_Data </a:t>
            </a:r>
            <a:r>
              <a:rPr lang="en-ID" b="0" dirty="0" err="1">
                <a:solidFill>
                  <a:schemeClr val="tx1"/>
                </a:solidFill>
                <a:effectLst/>
                <a:latin typeface="Times New Roman" panose="02020603050405020304" pitchFamily="18" charset="0"/>
                <a:cs typeface="Times New Roman" panose="02020603050405020304" pitchFamily="18" charset="0"/>
              </a:rPr>
              <a:t>Analyst,Pekerjaan_DevOps</a:t>
            </a:r>
            <a:r>
              <a:rPr lang="en-ID" b="0" dirty="0">
                <a:solidFill>
                  <a:schemeClr val="tx1"/>
                </a:solidFill>
                <a:effectLst/>
                <a:latin typeface="Times New Roman" panose="02020603050405020304" pitchFamily="18" charset="0"/>
                <a:cs typeface="Times New Roman" panose="02020603050405020304" pitchFamily="18" charset="0"/>
              </a:rPr>
              <a:t> </a:t>
            </a:r>
            <a:r>
              <a:rPr lang="en-ID" b="0" dirty="0" err="1">
                <a:solidFill>
                  <a:schemeClr val="tx1"/>
                </a:solidFill>
                <a:effectLst/>
                <a:latin typeface="Times New Roman" panose="02020603050405020304" pitchFamily="18" charset="0"/>
                <a:cs typeface="Times New Roman" panose="02020603050405020304" pitchFamily="18" charset="0"/>
              </a:rPr>
              <a:t>Engineer,Pekerjaan_Digital</a:t>
            </a:r>
            <a:r>
              <a:rPr lang="en-ID" b="0" dirty="0">
                <a:solidFill>
                  <a:schemeClr val="tx1"/>
                </a:solidFill>
                <a:effectLst/>
                <a:latin typeface="Times New Roman" panose="02020603050405020304" pitchFamily="18" charset="0"/>
                <a:cs typeface="Times New Roman" panose="02020603050405020304" pitchFamily="18" charset="0"/>
              </a:rPr>
              <a:t> Product </a:t>
            </a:r>
            <a:r>
              <a:rPr lang="en-ID" b="0" dirty="0" err="1">
                <a:solidFill>
                  <a:schemeClr val="tx1"/>
                </a:solidFill>
                <a:effectLst/>
                <a:latin typeface="Times New Roman" panose="02020603050405020304" pitchFamily="18" charset="0"/>
                <a:cs typeface="Times New Roman" panose="02020603050405020304" pitchFamily="18" charset="0"/>
              </a:rPr>
              <a:t>Manager,Pekerjaan_Machine</a:t>
            </a:r>
            <a:r>
              <a:rPr lang="en-ID" b="0" dirty="0">
                <a:solidFill>
                  <a:schemeClr val="tx1"/>
                </a:solidFill>
                <a:effectLst/>
                <a:latin typeface="Times New Roman" panose="02020603050405020304" pitchFamily="18" charset="0"/>
                <a:cs typeface="Times New Roman" panose="02020603050405020304" pitchFamily="18" charset="0"/>
              </a:rPr>
              <a:t> Learning </a:t>
            </a:r>
            <a:r>
              <a:rPr lang="en-ID" b="0" dirty="0" err="1">
                <a:solidFill>
                  <a:schemeClr val="tx1"/>
                </a:solidFill>
                <a:effectLst/>
                <a:latin typeface="Times New Roman" panose="02020603050405020304" pitchFamily="18" charset="0"/>
                <a:cs typeface="Times New Roman" panose="02020603050405020304" pitchFamily="18" charset="0"/>
              </a:rPr>
              <a:t>Engineer,Pekerjaan_Product</a:t>
            </a:r>
            <a:r>
              <a:rPr lang="en-ID" b="0" dirty="0">
                <a:solidFill>
                  <a:schemeClr val="tx1"/>
                </a:solidFill>
                <a:effectLst/>
                <a:latin typeface="Times New Roman" panose="02020603050405020304" pitchFamily="18" charset="0"/>
                <a:cs typeface="Times New Roman" panose="02020603050405020304" pitchFamily="18" charset="0"/>
              </a:rPr>
              <a:t> Design (UI &amp; UX),</a:t>
            </a:r>
            <a:r>
              <a:rPr lang="en-ID" b="0" dirty="0" err="1">
                <a:solidFill>
                  <a:schemeClr val="tx1"/>
                </a:solidFill>
                <a:effectLst/>
                <a:latin typeface="Times New Roman" panose="02020603050405020304" pitchFamily="18" charset="0"/>
                <a:cs typeface="Times New Roman" panose="02020603050405020304" pitchFamily="18" charset="0"/>
              </a:rPr>
              <a:t>Pekerjaan_Scrum</a:t>
            </a:r>
            <a:r>
              <a:rPr lang="en-ID" b="0" dirty="0">
                <a:solidFill>
                  <a:schemeClr val="tx1"/>
                </a:solidFill>
                <a:effectLst/>
                <a:latin typeface="Times New Roman" panose="02020603050405020304" pitchFamily="18" charset="0"/>
                <a:cs typeface="Times New Roman" panose="02020603050405020304" pitchFamily="18" charset="0"/>
              </a:rPr>
              <a:t> </a:t>
            </a:r>
            <a:r>
              <a:rPr lang="en-ID" b="0" dirty="0" err="1">
                <a:solidFill>
                  <a:schemeClr val="tx1"/>
                </a:solidFill>
                <a:effectLst/>
                <a:latin typeface="Times New Roman" panose="02020603050405020304" pitchFamily="18" charset="0"/>
                <a:cs typeface="Times New Roman" panose="02020603050405020304" pitchFamily="18" charset="0"/>
              </a:rPr>
              <a:t>Master,Pekerjaan_Software</a:t>
            </a:r>
            <a:r>
              <a:rPr lang="en-ID" b="0" dirty="0">
                <a:solidFill>
                  <a:schemeClr val="tx1"/>
                </a:solidFill>
                <a:effectLst/>
                <a:latin typeface="Times New Roman" panose="02020603050405020304" pitchFamily="18" charset="0"/>
                <a:cs typeface="Times New Roman" panose="02020603050405020304" pitchFamily="18" charset="0"/>
              </a:rPr>
              <a:t> Engineer (Back End),</a:t>
            </a:r>
            <a:r>
              <a:rPr lang="en-ID" b="0" dirty="0" err="1">
                <a:solidFill>
                  <a:schemeClr val="tx1"/>
                </a:solidFill>
                <a:effectLst/>
                <a:latin typeface="Times New Roman" panose="02020603050405020304" pitchFamily="18" charset="0"/>
                <a:cs typeface="Times New Roman" panose="02020603050405020304" pitchFamily="18" charset="0"/>
              </a:rPr>
              <a:t>Pekerjaan_Software</a:t>
            </a:r>
            <a:r>
              <a:rPr lang="en-ID" b="0" dirty="0">
                <a:solidFill>
                  <a:schemeClr val="tx1"/>
                </a:solidFill>
                <a:effectLst/>
                <a:latin typeface="Times New Roman" panose="02020603050405020304" pitchFamily="18" charset="0"/>
                <a:cs typeface="Times New Roman" panose="02020603050405020304" pitchFamily="18" charset="0"/>
              </a:rPr>
              <a:t> Engineer (Front End),</a:t>
            </a:r>
            <a:r>
              <a:rPr lang="en-ID" b="0" dirty="0" err="1">
                <a:solidFill>
                  <a:schemeClr val="tx1"/>
                </a:solidFill>
                <a:effectLst/>
                <a:latin typeface="Times New Roman" panose="02020603050405020304" pitchFamily="18" charset="0"/>
                <a:cs typeface="Times New Roman" panose="02020603050405020304" pitchFamily="18" charset="0"/>
              </a:rPr>
              <a:t>AsalDaerah_Jakarta</a:t>
            </a:r>
            <a:r>
              <a:rPr lang="en-ID" b="0" dirty="0">
                <a:solidFill>
                  <a:schemeClr val="tx1"/>
                </a:solidFill>
                <a:effectLst/>
                <a:latin typeface="Times New Roman" panose="02020603050405020304" pitchFamily="18" charset="0"/>
                <a:cs typeface="Times New Roman" panose="02020603050405020304" pitchFamily="18" charset="0"/>
              </a:rPr>
              <a:t> </a:t>
            </a:r>
            <a:r>
              <a:rPr lang="en-ID" b="0" dirty="0" err="1">
                <a:solidFill>
                  <a:schemeClr val="tx1"/>
                </a:solidFill>
                <a:effectLst/>
                <a:latin typeface="Times New Roman" panose="02020603050405020304" pitchFamily="18" charset="0"/>
                <a:cs typeface="Times New Roman" panose="02020603050405020304" pitchFamily="18" charset="0"/>
              </a:rPr>
              <a:t>Barat,AsalDaerah_Jakarta</a:t>
            </a:r>
            <a:r>
              <a:rPr lang="en-ID" b="0" dirty="0">
                <a:solidFill>
                  <a:schemeClr val="tx1"/>
                </a:solidFill>
                <a:effectLst/>
                <a:latin typeface="Times New Roman" panose="02020603050405020304" pitchFamily="18" charset="0"/>
                <a:cs typeface="Times New Roman" panose="02020603050405020304" pitchFamily="18" charset="0"/>
              </a:rPr>
              <a:t> </a:t>
            </a:r>
            <a:r>
              <a:rPr lang="en-ID" b="0" dirty="0" err="1">
                <a:solidFill>
                  <a:schemeClr val="tx1"/>
                </a:solidFill>
                <a:effectLst/>
                <a:latin typeface="Times New Roman" panose="02020603050405020304" pitchFamily="18" charset="0"/>
                <a:cs typeface="Times New Roman" panose="02020603050405020304" pitchFamily="18" charset="0"/>
              </a:rPr>
              <a:t>Pusat,AsalDaerah_Jakarta</a:t>
            </a:r>
            <a:r>
              <a:rPr lang="en-ID" b="0" dirty="0">
                <a:solidFill>
                  <a:schemeClr val="tx1"/>
                </a:solidFill>
                <a:effectLst/>
                <a:latin typeface="Times New Roman" panose="02020603050405020304" pitchFamily="18" charset="0"/>
                <a:cs typeface="Times New Roman" panose="02020603050405020304" pitchFamily="18" charset="0"/>
              </a:rPr>
              <a:t> Timur,HiringPlatform_Diversity_Job_Fair,HiringPlatform_Indeed,HiringPlatform_LinkedIn,HiringPlatform_Website,AlasanResign_Product Design (UI &amp; UX),AlasanResign_apresiasi,AlasanResign_ganti_karir,AlasanResign_internal_conflict,AlasanResign_jam_kerja,AlasanResign_kejelasan_karir,AlasanResign_leadership,AlasanResign_tidak_bahagia,AlasanResign_tidak_bisa_remote,AlasanResign_toxic_culture</a:t>
            </a:r>
          </a:p>
          <a:p>
            <a:r>
              <a:rPr lang="en-ID" dirty="0">
                <a:solidFill>
                  <a:schemeClr val="tx1"/>
                </a:solidFill>
                <a:latin typeface="Times New Roman" panose="02020603050405020304" pitchFamily="18" charset="0"/>
                <a:cs typeface="Times New Roman" panose="02020603050405020304" pitchFamily="18" charset="0"/>
              </a:rPr>
              <a:t>- </a:t>
            </a:r>
            <a:r>
              <a:rPr lang="en-ID" dirty="0" err="1">
                <a:solidFill>
                  <a:schemeClr val="tx1"/>
                </a:solidFill>
                <a:latin typeface="Times New Roman" panose="02020603050405020304" pitchFamily="18" charset="0"/>
                <a:cs typeface="Times New Roman" panose="02020603050405020304" pitchFamily="18" charset="0"/>
              </a:rPr>
              <a:t>Dengan</a:t>
            </a:r>
            <a:r>
              <a:rPr lang="en-ID" dirty="0">
                <a:solidFill>
                  <a:schemeClr val="tx1"/>
                </a:solidFill>
                <a:latin typeface="Times New Roman" panose="02020603050405020304" pitchFamily="18" charset="0"/>
                <a:cs typeface="Times New Roman" panose="02020603050405020304" pitchFamily="18" charset="0"/>
              </a:rPr>
              <a:t> Target = Resign</a:t>
            </a:r>
            <a:endParaRPr lang="en-ID" b="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492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a:extLst>
              <a:ext uri="{FF2B5EF4-FFF2-40B4-BE49-F238E27FC236}">
                <a16:creationId xmlns:a16="http://schemas.microsoft.com/office/drawing/2014/main" id="{D6D10776-248D-490C-819A-F74D75E8C529}"/>
              </a:ext>
            </a:extLst>
          </p:cNvPr>
          <p:cNvSpPr txBox="1">
            <a:spLocks/>
          </p:cNvSpPr>
          <p:nvPr/>
        </p:nvSpPr>
        <p:spPr>
          <a:xfrm>
            <a:off x="0" y="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
        <p:nvSpPr>
          <p:cNvPr id="6" name="Google Shape;1885;p24">
            <a:extLst>
              <a:ext uri="{FF2B5EF4-FFF2-40B4-BE49-F238E27FC236}">
                <a16:creationId xmlns:a16="http://schemas.microsoft.com/office/drawing/2014/main" id="{A32EC30F-1541-651A-9E06-C32153FBB849}"/>
              </a:ext>
            </a:extLst>
          </p:cNvPr>
          <p:cNvSpPr/>
          <p:nvPr/>
        </p:nvSpPr>
        <p:spPr>
          <a:xfrm>
            <a:off x="370470" y="1351885"/>
            <a:ext cx="3312900" cy="852000"/>
          </a:xfrm>
          <a:prstGeom prst="rect">
            <a:avLst/>
          </a:prstGeom>
          <a:solidFill>
            <a:srgbClr val="0FC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FFFFFF"/>
                </a:solidFill>
                <a:latin typeface="Montserrat"/>
                <a:ea typeface="Montserrat"/>
                <a:cs typeface="Montserrat"/>
                <a:sym typeface="Montserrat"/>
              </a:rPr>
              <a:t>SPLIT DATA</a:t>
            </a:r>
            <a:endParaRPr sz="1400" b="0" i="0" u="none" strike="noStrike" cap="none" dirty="0">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FFFFFF"/>
                </a:solidFill>
                <a:latin typeface="Montserrat"/>
                <a:ea typeface="Montserrat"/>
                <a:cs typeface="Montserrat"/>
                <a:sym typeface="Montserrat"/>
              </a:rPr>
              <a:t>Train 70% : Test 30%</a:t>
            </a:r>
            <a:endParaRPr sz="1400" b="0" i="0" u="none" strike="noStrike" cap="none" dirty="0">
              <a:solidFill>
                <a:srgbClr val="000000"/>
              </a:solidFill>
              <a:latin typeface="Montserrat"/>
              <a:ea typeface="Montserrat"/>
              <a:cs typeface="Montserrat"/>
              <a:sym typeface="Montserrat"/>
            </a:endParaRPr>
          </a:p>
        </p:txBody>
      </p:sp>
      <p:sp>
        <p:nvSpPr>
          <p:cNvPr id="7" name="Google Shape;1887;p24">
            <a:extLst>
              <a:ext uri="{FF2B5EF4-FFF2-40B4-BE49-F238E27FC236}">
                <a16:creationId xmlns:a16="http://schemas.microsoft.com/office/drawing/2014/main" id="{52316682-1D66-34CD-2167-BE823F6A11EB}"/>
              </a:ext>
            </a:extLst>
          </p:cNvPr>
          <p:cNvSpPr/>
          <p:nvPr/>
        </p:nvSpPr>
        <p:spPr>
          <a:xfrm>
            <a:off x="370470" y="3269730"/>
            <a:ext cx="3312900" cy="852000"/>
          </a:xfrm>
          <a:prstGeom prst="rect">
            <a:avLst/>
          </a:prstGeom>
          <a:solidFill>
            <a:srgbClr val="2DA3B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Montserrat"/>
                <a:ea typeface="Montserrat"/>
                <a:cs typeface="Montserrat"/>
                <a:sym typeface="Montserrat"/>
              </a:rPr>
              <a:t>HANDLE CLASS IMBALANCE</a:t>
            </a:r>
            <a:endParaRPr sz="14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Montserrat"/>
                <a:ea typeface="Montserrat"/>
                <a:cs typeface="Montserrat"/>
                <a:sym typeface="Montserrat"/>
              </a:rPr>
              <a:t>SMOTE data train (</a:t>
            </a:r>
            <a:r>
              <a:rPr lang="en" sz="1200" b="1" i="0" u="none" strike="noStrike" cap="none">
                <a:solidFill>
                  <a:srgbClr val="FFFFFF"/>
                </a:solidFill>
                <a:latin typeface="Montserrat"/>
                <a:ea typeface="Montserrat"/>
                <a:cs typeface="Montserrat"/>
                <a:sym typeface="Montserrat"/>
              </a:rPr>
              <a:t>1 : 1</a:t>
            </a:r>
            <a:r>
              <a:rPr lang="en" sz="1200" b="0" i="0" u="none" strike="noStrike" cap="none">
                <a:solidFill>
                  <a:srgbClr val="FFFFFF"/>
                </a:solidFill>
                <a:latin typeface="Montserrat"/>
                <a:ea typeface="Montserrat"/>
                <a:cs typeface="Montserrat"/>
                <a:sym typeface="Montserrat"/>
              </a:rPr>
              <a:t>)</a:t>
            </a:r>
            <a:endParaRPr sz="1400" b="0" i="0" u="none" strike="noStrike" cap="none">
              <a:solidFill>
                <a:srgbClr val="000000"/>
              </a:solidFill>
              <a:latin typeface="Montserrat"/>
              <a:ea typeface="Montserrat"/>
              <a:cs typeface="Montserrat"/>
              <a:sym typeface="Montserrat"/>
            </a:endParaRPr>
          </a:p>
        </p:txBody>
      </p:sp>
      <p:cxnSp>
        <p:nvCxnSpPr>
          <p:cNvPr id="9" name="Straight Arrow Connector 8">
            <a:extLst>
              <a:ext uri="{FF2B5EF4-FFF2-40B4-BE49-F238E27FC236}">
                <a16:creationId xmlns:a16="http://schemas.microsoft.com/office/drawing/2014/main" id="{23FBCE88-9D10-87F6-EDF1-A9FDB9514054}"/>
              </a:ext>
            </a:extLst>
          </p:cNvPr>
          <p:cNvCxnSpPr>
            <a:stCxn id="6" idx="2"/>
            <a:endCxn id="7" idx="0"/>
          </p:cNvCxnSpPr>
          <p:nvPr/>
        </p:nvCxnSpPr>
        <p:spPr>
          <a:xfrm>
            <a:off x="2026920" y="2203885"/>
            <a:ext cx="0" cy="106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Google Shape;2409;p13">
            <a:extLst>
              <a:ext uri="{FF2B5EF4-FFF2-40B4-BE49-F238E27FC236}">
                <a16:creationId xmlns:a16="http://schemas.microsoft.com/office/drawing/2014/main" id="{E1456567-7801-9BC4-D716-34724014AA0C}"/>
              </a:ext>
            </a:extLst>
          </p:cNvPr>
          <p:cNvSpPr/>
          <p:nvPr/>
        </p:nvSpPr>
        <p:spPr>
          <a:xfrm>
            <a:off x="5339820" y="1102302"/>
            <a:ext cx="2890739" cy="2536535"/>
          </a:xfrm>
          <a:prstGeom prst="roundRect">
            <a:avLst>
              <a:gd name="adj" fmla="val 29168"/>
            </a:avLst>
          </a:prstGeom>
          <a:solidFill>
            <a:srgbClr val="0A70D6"/>
          </a:solid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 sz="1200" b="1" i="0" u="none" strike="noStrike" cap="none">
                <a:solidFill>
                  <a:schemeClr val="lt2"/>
                </a:solidFill>
                <a:latin typeface="Montserrat"/>
                <a:ea typeface="Montserrat"/>
                <a:cs typeface="Montserrat"/>
                <a:sym typeface="Montserrat"/>
              </a:rPr>
              <a:t>5 Model</a:t>
            </a:r>
            <a:endParaRPr/>
          </a:p>
          <a:p>
            <a:pPr marL="171450" marR="0" lvl="0" indent="-171450" algn="l" rtl="0">
              <a:lnSpc>
                <a:spcPct val="150000"/>
              </a:lnSpc>
              <a:spcBef>
                <a:spcPts val="0"/>
              </a:spcBef>
              <a:spcAft>
                <a:spcPts val="0"/>
              </a:spcAft>
              <a:buClr>
                <a:schemeClr val="lt2"/>
              </a:buClr>
              <a:buSzPts val="1200"/>
              <a:buFont typeface="Montserrat"/>
              <a:buChar char="•"/>
            </a:pPr>
            <a:r>
              <a:rPr lang="en" sz="1200" b="0" i="0" u="none" strike="noStrike" cap="none">
                <a:solidFill>
                  <a:schemeClr val="lt2"/>
                </a:solidFill>
                <a:latin typeface="Montserrat"/>
                <a:ea typeface="Montserrat"/>
                <a:cs typeface="Montserrat"/>
                <a:sym typeface="Montserrat"/>
              </a:rPr>
              <a:t>Logistic Regression</a:t>
            </a:r>
            <a:endParaRPr sz="1400" b="0" i="0" u="none" strike="noStrike" cap="none">
              <a:solidFill>
                <a:srgbClr val="000000"/>
              </a:solidFill>
              <a:latin typeface="Montserrat"/>
              <a:ea typeface="Montserrat"/>
              <a:cs typeface="Montserrat"/>
              <a:sym typeface="Montserrat"/>
            </a:endParaRPr>
          </a:p>
          <a:p>
            <a:pPr marL="171450" marR="0" lvl="0" indent="-171450" algn="l" rtl="0">
              <a:lnSpc>
                <a:spcPct val="150000"/>
              </a:lnSpc>
              <a:spcBef>
                <a:spcPts val="0"/>
              </a:spcBef>
              <a:spcAft>
                <a:spcPts val="0"/>
              </a:spcAft>
              <a:buClr>
                <a:schemeClr val="lt2"/>
              </a:buClr>
              <a:buSzPts val="1200"/>
              <a:buFont typeface="Montserrat"/>
              <a:buChar char="•"/>
            </a:pPr>
            <a:r>
              <a:rPr lang="en" sz="1200" b="0" i="0" u="none" strike="noStrike" cap="none">
                <a:solidFill>
                  <a:schemeClr val="lt2"/>
                </a:solidFill>
                <a:latin typeface="Montserrat"/>
                <a:ea typeface="Montserrat"/>
                <a:cs typeface="Montserrat"/>
                <a:sym typeface="Montserrat"/>
              </a:rPr>
              <a:t>Decision Tree</a:t>
            </a:r>
            <a:endParaRPr sz="1400" b="0" i="0" u="none" strike="noStrike" cap="none">
              <a:solidFill>
                <a:srgbClr val="000000"/>
              </a:solidFill>
              <a:latin typeface="Montserrat"/>
              <a:ea typeface="Montserrat"/>
              <a:cs typeface="Montserrat"/>
              <a:sym typeface="Montserrat"/>
            </a:endParaRPr>
          </a:p>
          <a:p>
            <a:pPr marL="171450" marR="0" lvl="0" indent="-171450" algn="l" rtl="0">
              <a:lnSpc>
                <a:spcPct val="150000"/>
              </a:lnSpc>
              <a:spcBef>
                <a:spcPts val="0"/>
              </a:spcBef>
              <a:spcAft>
                <a:spcPts val="0"/>
              </a:spcAft>
              <a:buClr>
                <a:schemeClr val="lt2"/>
              </a:buClr>
              <a:buSzPts val="1200"/>
              <a:buFont typeface="Montserrat"/>
              <a:buChar char="•"/>
            </a:pPr>
            <a:r>
              <a:rPr lang="en" sz="1200" b="0" i="0" u="none" strike="noStrike" cap="none">
                <a:solidFill>
                  <a:schemeClr val="lt2"/>
                </a:solidFill>
                <a:latin typeface="Montserrat"/>
                <a:ea typeface="Montserrat"/>
                <a:cs typeface="Montserrat"/>
                <a:sym typeface="Montserrat"/>
              </a:rPr>
              <a:t>Random Forest</a:t>
            </a:r>
            <a:endParaRPr sz="1400" b="0" i="0" u="none" strike="noStrike" cap="none">
              <a:solidFill>
                <a:srgbClr val="000000"/>
              </a:solidFill>
              <a:latin typeface="Montserrat"/>
              <a:ea typeface="Montserrat"/>
              <a:cs typeface="Montserrat"/>
              <a:sym typeface="Montserrat"/>
            </a:endParaRPr>
          </a:p>
          <a:p>
            <a:pPr marL="171450" marR="0" lvl="0" indent="-171450" algn="l" rtl="0">
              <a:lnSpc>
                <a:spcPct val="150000"/>
              </a:lnSpc>
              <a:spcBef>
                <a:spcPts val="0"/>
              </a:spcBef>
              <a:spcAft>
                <a:spcPts val="0"/>
              </a:spcAft>
              <a:buClr>
                <a:schemeClr val="lt2"/>
              </a:buClr>
              <a:buSzPts val="1200"/>
              <a:buFont typeface="Montserrat"/>
              <a:buChar char="•"/>
            </a:pPr>
            <a:r>
              <a:rPr lang="en" sz="1200" b="0" i="0" u="none" strike="noStrike" cap="none">
                <a:solidFill>
                  <a:schemeClr val="lt2"/>
                </a:solidFill>
                <a:latin typeface="Montserrat"/>
                <a:ea typeface="Montserrat"/>
                <a:cs typeface="Montserrat"/>
                <a:sym typeface="Montserrat"/>
              </a:rPr>
              <a:t>Adaboost</a:t>
            </a:r>
            <a:endParaRPr sz="1200" b="0" i="0" u="none" strike="noStrike" cap="none">
              <a:solidFill>
                <a:schemeClr val="lt2"/>
              </a:solidFill>
              <a:latin typeface="Montserrat"/>
              <a:ea typeface="Montserrat"/>
              <a:cs typeface="Montserrat"/>
              <a:sym typeface="Montserrat"/>
            </a:endParaRPr>
          </a:p>
          <a:p>
            <a:pPr marL="171450" marR="0" lvl="0" indent="-171450" algn="l" rtl="0">
              <a:lnSpc>
                <a:spcPct val="150000"/>
              </a:lnSpc>
              <a:spcBef>
                <a:spcPts val="0"/>
              </a:spcBef>
              <a:spcAft>
                <a:spcPts val="0"/>
              </a:spcAft>
              <a:buClr>
                <a:schemeClr val="lt2"/>
              </a:buClr>
              <a:buSzPts val="1200"/>
              <a:buFont typeface="Montserrat"/>
              <a:buChar char="•"/>
            </a:pPr>
            <a:r>
              <a:rPr lang="en" sz="1200" b="0" i="0" u="none" strike="noStrike" cap="none">
                <a:solidFill>
                  <a:schemeClr val="lt2"/>
                </a:solidFill>
                <a:latin typeface="Montserrat"/>
                <a:ea typeface="Montserrat"/>
                <a:cs typeface="Montserrat"/>
                <a:sym typeface="Montserrat"/>
              </a:rPr>
              <a:t>XGBoost</a:t>
            </a:r>
            <a:endParaRPr sz="1200" b="0" i="0" u="none" strike="noStrike" cap="none">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59839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A6ACF2D8-892A-9E9B-77B0-C29A70BEFA76}"/>
              </a:ext>
            </a:extLst>
          </p:cNvPr>
          <p:cNvSpPr txBox="1">
            <a:spLocks noGrp="1"/>
          </p:cNvSpPr>
          <p:nvPr>
            <p:ph type="title"/>
          </p:nvPr>
        </p:nvSpPr>
        <p:spPr>
          <a:xfrm>
            <a:off x="311150" y="-30163"/>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graphicFrame>
        <p:nvGraphicFramePr>
          <p:cNvPr id="5" name="Table 5">
            <a:extLst>
              <a:ext uri="{FF2B5EF4-FFF2-40B4-BE49-F238E27FC236}">
                <a16:creationId xmlns:a16="http://schemas.microsoft.com/office/drawing/2014/main" id="{713BE7C7-1B3F-86CB-4B1E-759635DDB377}"/>
              </a:ext>
            </a:extLst>
          </p:cNvPr>
          <p:cNvGraphicFramePr>
            <a:graphicFrameLocks noGrp="1"/>
          </p:cNvGraphicFramePr>
          <p:nvPr/>
        </p:nvGraphicFramePr>
        <p:xfrm>
          <a:off x="453072" y="754380"/>
          <a:ext cx="8237856" cy="3825240"/>
        </p:xfrm>
        <a:graphic>
          <a:graphicData uri="http://schemas.openxmlformats.org/drawingml/2006/table">
            <a:tbl>
              <a:tblPr firstRow="1" bandRow="1">
                <a:tableStyleId>{5C22544A-7EE6-4342-B048-85BDC9FD1C3A}</a:tableStyleId>
              </a:tblPr>
              <a:tblGrid>
                <a:gridCol w="1372976">
                  <a:extLst>
                    <a:ext uri="{9D8B030D-6E8A-4147-A177-3AD203B41FA5}">
                      <a16:colId xmlns:a16="http://schemas.microsoft.com/office/drawing/2014/main" val="2077053960"/>
                    </a:ext>
                  </a:extLst>
                </a:gridCol>
                <a:gridCol w="1372976">
                  <a:extLst>
                    <a:ext uri="{9D8B030D-6E8A-4147-A177-3AD203B41FA5}">
                      <a16:colId xmlns:a16="http://schemas.microsoft.com/office/drawing/2014/main" val="1281987806"/>
                    </a:ext>
                  </a:extLst>
                </a:gridCol>
                <a:gridCol w="1372976">
                  <a:extLst>
                    <a:ext uri="{9D8B030D-6E8A-4147-A177-3AD203B41FA5}">
                      <a16:colId xmlns:a16="http://schemas.microsoft.com/office/drawing/2014/main" val="560460465"/>
                    </a:ext>
                  </a:extLst>
                </a:gridCol>
                <a:gridCol w="1372976">
                  <a:extLst>
                    <a:ext uri="{9D8B030D-6E8A-4147-A177-3AD203B41FA5}">
                      <a16:colId xmlns:a16="http://schemas.microsoft.com/office/drawing/2014/main" val="698867968"/>
                    </a:ext>
                  </a:extLst>
                </a:gridCol>
                <a:gridCol w="1372976">
                  <a:extLst>
                    <a:ext uri="{9D8B030D-6E8A-4147-A177-3AD203B41FA5}">
                      <a16:colId xmlns:a16="http://schemas.microsoft.com/office/drawing/2014/main" val="2253039204"/>
                    </a:ext>
                  </a:extLst>
                </a:gridCol>
                <a:gridCol w="1372976">
                  <a:extLst>
                    <a:ext uri="{9D8B030D-6E8A-4147-A177-3AD203B41FA5}">
                      <a16:colId xmlns:a16="http://schemas.microsoft.com/office/drawing/2014/main" val="3643827323"/>
                    </a:ext>
                  </a:extLst>
                </a:gridCol>
              </a:tblGrid>
              <a:tr h="654655">
                <a:tc>
                  <a:txBody>
                    <a:bodyPr/>
                    <a:lstStyle/>
                    <a:p>
                      <a:r>
                        <a:rPr lang="en-US" dirty="0"/>
                        <a:t>Model</a:t>
                      </a:r>
                      <a:endParaRPr lang="en-ID" dirty="0"/>
                    </a:p>
                  </a:txBody>
                  <a:tcPr>
                    <a:solidFill>
                      <a:srgbClr val="CF67A5"/>
                    </a:solidFill>
                  </a:tcPr>
                </a:tc>
                <a:tc>
                  <a:txBody>
                    <a:bodyPr/>
                    <a:lstStyle/>
                    <a:p>
                      <a:r>
                        <a:rPr lang="en-US" dirty="0"/>
                        <a:t>Accuracy(%)</a:t>
                      </a:r>
                      <a:endParaRPr lang="en-ID" dirty="0"/>
                    </a:p>
                  </a:txBody>
                  <a:tcPr>
                    <a:solidFill>
                      <a:srgbClr val="CF67A5"/>
                    </a:solidFill>
                  </a:tcPr>
                </a:tc>
                <a:tc>
                  <a:txBody>
                    <a:bodyPr/>
                    <a:lstStyle/>
                    <a:p>
                      <a:r>
                        <a:rPr lang="en-US" dirty="0"/>
                        <a:t>Precision(%)</a:t>
                      </a:r>
                      <a:endParaRPr lang="en-ID" dirty="0"/>
                    </a:p>
                  </a:txBody>
                  <a:tcPr>
                    <a:solidFill>
                      <a:srgbClr val="CF67A5"/>
                    </a:solidFill>
                  </a:tcPr>
                </a:tc>
                <a:tc>
                  <a:txBody>
                    <a:bodyPr/>
                    <a:lstStyle/>
                    <a:p>
                      <a:r>
                        <a:rPr lang="en-US" dirty="0"/>
                        <a:t>Recall (%)</a:t>
                      </a:r>
                      <a:endParaRPr lang="en-ID" dirty="0"/>
                    </a:p>
                  </a:txBody>
                  <a:tcPr>
                    <a:solidFill>
                      <a:srgbClr val="CF67A5"/>
                    </a:solidFill>
                  </a:tcPr>
                </a:tc>
                <a:tc>
                  <a:txBody>
                    <a:bodyPr/>
                    <a:lstStyle/>
                    <a:p>
                      <a:r>
                        <a:rPr lang="en-US" dirty="0"/>
                        <a:t>AUC (%)</a:t>
                      </a:r>
                      <a:endParaRPr lang="en-ID" dirty="0"/>
                    </a:p>
                  </a:txBody>
                  <a:tcPr>
                    <a:solidFill>
                      <a:srgbClr val="CF67A5"/>
                    </a:solidFill>
                  </a:tcPr>
                </a:tc>
                <a:tc>
                  <a:txBody>
                    <a:bodyPr/>
                    <a:lstStyle/>
                    <a:p>
                      <a:r>
                        <a:rPr lang="en-US" dirty="0"/>
                        <a:t>F1 (%)</a:t>
                      </a:r>
                      <a:endParaRPr lang="en-ID" dirty="0"/>
                    </a:p>
                  </a:txBody>
                  <a:tcPr>
                    <a:solidFill>
                      <a:srgbClr val="CF67A5"/>
                    </a:solidFill>
                  </a:tcPr>
                </a:tc>
                <a:extLst>
                  <a:ext uri="{0D108BD9-81ED-4DB2-BD59-A6C34878D82A}">
                    <a16:rowId xmlns:a16="http://schemas.microsoft.com/office/drawing/2014/main" val="3037336158"/>
                  </a:ext>
                </a:extLst>
              </a:tr>
              <a:tr h="924219">
                <a:tc>
                  <a:txBody>
                    <a:bodyPr/>
                    <a:lstStyle/>
                    <a:p>
                      <a:r>
                        <a:rPr lang="en-US" dirty="0"/>
                        <a:t>Logistic Regression</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86</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3673986130"/>
                  </a:ext>
                </a:extLst>
              </a:tr>
              <a:tr h="654655">
                <a:tc>
                  <a:txBody>
                    <a:bodyPr/>
                    <a:lstStyle/>
                    <a:p>
                      <a:r>
                        <a:rPr lang="en-US" dirty="0"/>
                        <a:t>Decision Tree</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86</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64</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90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87</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75</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2373722766"/>
                  </a:ext>
                </a:extLst>
              </a:tr>
              <a:tr h="654655">
                <a:tc>
                  <a:txBody>
                    <a:bodyPr/>
                    <a:lstStyle/>
                    <a:p>
                      <a:r>
                        <a:rPr lang="en-US" dirty="0"/>
                        <a:t>Random Forest</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78</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54</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65</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73</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59</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2996605506"/>
                  </a:ext>
                </a:extLst>
              </a:tr>
              <a:tr h="468528">
                <a:tc>
                  <a:txBody>
                    <a:bodyPr/>
                    <a:lstStyle/>
                    <a:p>
                      <a:r>
                        <a:rPr lang="en-US" dirty="0" err="1"/>
                        <a:t>Adaboost</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90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77</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85</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88</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2635913776"/>
                  </a:ext>
                </a:extLst>
              </a:tr>
              <a:tr h="468528">
                <a:tc>
                  <a:txBody>
                    <a:bodyPr/>
                    <a:lstStyle/>
                    <a:p>
                      <a:r>
                        <a:rPr lang="en-US" dirty="0" err="1"/>
                        <a:t>XGBoost</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83</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64</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78</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r>
                        <a:rPr lang="en-US" dirty="0"/>
                        <a:t>67</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3994943215"/>
                  </a:ext>
                </a:extLst>
              </a:tr>
            </a:tbl>
          </a:graphicData>
        </a:graphic>
      </p:graphicFrame>
      <p:sp>
        <p:nvSpPr>
          <p:cNvPr id="6" name="Rectangle 5">
            <a:extLst>
              <a:ext uri="{FF2B5EF4-FFF2-40B4-BE49-F238E27FC236}">
                <a16:creationId xmlns:a16="http://schemas.microsoft.com/office/drawing/2014/main" id="{37A4107F-B004-1715-B5E0-77345A37C899}"/>
              </a:ext>
            </a:extLst>
          </p:cNvPr>
          <p:cNvSpPr/>
          <p:nvPr/>
        </p:nvSpPr>
        <p:spPr>
          <a:xfrm>
            <a:off x="481806" y="1451277"/>
            <a:ext cx="8180388" cy="510688"/>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435146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B41365A4-A065-C7F1-27E1-C8A9499EDCC0}"/>
              </a:ext>
            </a:extLst>
          </p:cNvPr>
          <p:cNvSpPr txBox="1">
            <a:spLocks noGrp="1"/>
          </p:cNvSpPr>
          <p:nvPr>
            <p:ph type="title"/>
          </p:nvPr>
        </p:nvSpPr>
        <p:spPr>
          <a:xfrm>
            <a:off x="311150" y="-30163"/>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graphicFrame>
        <p:nvGraphicFramePr>
          <p:cNvPr id="5" name="Google Shape;2517;p7">
            <a:extLst>
              <a:ext uri="{FF2B5EF4-FFF2-40B4-BE49-F238E27FC236}">
                <a16:creationId xmlns:a16="http://schemas.microsoft.com/office/drawing/2014/main" id="{35C354A1-C5F6-7F1A-4666-F9A180F2CD3D}"/>
              </a:ext>
            </a:extLst>
          </p:cNvPr>
          <p:cNvGraphicFramePr/>
          <p:nvPr/>
        </p:nvGraphicFramePr>
        <p:xfrm>
          <a:off x="3042068" y="1143157"/>
          <a:ext cx="4058404" cy="3198762"/>
        </p:xfrm>
        <a:graphic>
          <a:graphicData uri="http://schemas.openxmlformats.org/drawingml/2006/table">
            <a:tbl>
              <a:tblPr>
                <a:gradFill>
                  <a:gsLst>
                    <a:gs pos="0">
                      <a:srgbClr val="B6B2DD"/>
                    </a:gs>
                    <a:gs pos="35000">
                      <a:srgbClr val="CCC9E6"/>
                    </a:gs>
                    <a:gs pos="100000">
                      <a:srgbClr val="ECE9F7"/>
                    </a:gs>
                  </a:gsLst>
                  <a:lin ang="16200000" scaled="0"/>
                </a:gradFill>
              </a:tblPr>
              <a:tblGrid>
                <a:gridCol w="1433190">
                  <a:extLst>
                    <a:ext uri="{9D8B030D-6E8A-4147-A177-3AD203B41FA5}">
                      <a16:colId xmlns:a16="http://schemas.microsoft.com/office/drawing/2014/main" val="20000"/>
                    </a:ext>
                  </a:extLst>
                </a:gridCol>
                <a:gridCol w="1338935">
                  <a:extLst>
                    <a:ext uri="{9D8B030D-6E8A-4147-A177-3AD203B41FA5}">
                      <a16:colId xmlns:a16="http://schemas.microsoft.com/office/drawing/2014/main" val="20001"/>
                    </a:ext>
                  </a:extLst>
                </a:gridCol>
                <a:gridCol w="1286279">
                  <a:extLst>
                    <a:ext uri="{9D8B030D-6E8A-4147-A177-3AD203B41FA5}">
                      <a16:colId xmlns:a16="http://schemas.microsoft.com/office/drawing/2014/main" val="20002"/>
                    </a:ext>
                  </a:extLst>
                </a:gridCol>
              </a:tblGrid>
              <a:tr h="523601">
                <a:tc>
                  <a:txBody>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chemeClr val="lt1"/>
                          </a:solidFill>
                          <a:latin typeface="Arial"/>
                          <a:ea typeface="Arial"/>
                          <a:cs typeface="Arial"/>
                          <a:sym typeface="Arial"/>
                        </a:rPr>
                        <a:t>Metrics</a:t>
                      </a:r>
                      <a:endParaRPr sz="1200" b="1" i="0" u="none" strike="noStrike" cap="none">
                        <a:solidFill>
                          <a:schemeClr val="lt1"/>
                        </a:solidFill>
                        <a:latin typeface="Arial"/>
                        <a:ea typeface="Arial"/>
                        <a:cs typeface="Arial"/>
                        <a:sym typeface="Arial"/>
                      </a:endParaRPr>
                    </a:p>
                  </a:txBody>
                  <a:tcPr marL="87300" marR="87300" marT="43650" marB="43650" anchor="ctr">
                    <a:solidFill>
                      <a:srgbClr val="56548C"/>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chemeClr val="lt1"/>
                          </a:solidFill>
                          <a:latin typeface="Arial"/>
                          <a:ea typeface="Arial"/>
                          <a:cs typeface="Arial"/>
                          <a:sym typeface="Arial"/>
                        </a:rPr>
                        <a:t>Before Tuning (%)</a:t>
                      </a:r>
                      <a:endParaRPr sz="1200" b="1" i="0" u="none" strike="noStrike" cap="none">
                        <a:solidFill>
                          <a:schemeClr val="lt1"/>
                        </a:solidFill>
                        <a:latin typeface="Arial"/>
                        <a:ea typeface="Arial"/>
                        <a:cs typeface="Arial"/>
                        <a:sym typeface="Arial"/>
                      </a:endParaRPr>
                    </a:p>
                  </a:txBody>
                  <a:tcPr marL="87300" marR="87300" marT="43650" marB="43650" anchor="ctr">
                    <a:solidFill>
                      <a:srgbClr val="56548C"/>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chemeClr val="lt1"/>
                          </a:solidFill>
                          <a:latin typeface="Arial"/>
                          <a:ea typeface="Arial"/>
                          <a:cs typeface="Arial"/>
                          <a:sym typeface="Arial"/>
                        </a:rPr>
                        <a:t>After Tuning (%) </a:t>
                      </a:r>
                      <a:endParaRPr sz="1200" b="1" i="0" u="none" strike="noStrike" cap="none">
                        <a:solidFill>
                          <a:schemeClr val="lt1"/>
                        </a:solidFill>
                        <a:latin typeface="Arial"/>
                        <a:ea typeface="Arial"/>
                        <a:cs typeface="Arial"/>
                        <a:sym typeface="Arial"/>
                      </a:endParaRPr>
                    </a:p>
                  </a:txBody>
                  <a:tcPr marL="87300" marR="87300" marT="43650" marB="43650" anchor="ctr">
                    <a:solidFill>
                      <a:srgbClr val="56548C"/>
                    </a:solidFill>
                  </a:tcPr>
                </a:tc>
                <a:extLst>
                  <a:ext uri="{0D108BD9-81ED-4DB2-BD59-A6C34878D82A}">
                    <a16:rowId xmlns:a16="http://schemas.microsoft.com/office/drawing/2014/main" val="10000"/>
                  </a:ext>
                </a:extLst>
              </a:tr>
              <a:tr h="535701">
                <a:tc>
                  <a:txBody>
                    <a:bodyPr/>
                    <a:lstStyle/>
                    <a:p>
                      <a:pPr marL="0" marR="0" lvl="0" indent="0" algn="ctr" rtl="0">
                        <a:lnSpc>
                          <a:spcPct val="100000"/>
                        </a:lnSpc>
                        <a:spcBef>
                          <a:spcPts val="0"/>
                        </a:spcBef>
                        <a:spcAft>
                          <a:spcPts val="0"/>
                        </a:spcAft>
                        <a:buClr>
                          <a:srgbClr val="000000"/>
                        </a:buClr>
                        <a:buSzPts val="1300"/>
                        <a:buFont typeface="Arial"/>
                        <a:buNone/>
                      </a:pPr>
                      <a:r>
                        <a:rPr lang="en" sz="1300" b="1" u="none" strike="noStrike" cap="none">
                          <a:solidFill>
                            <a:schemeClr val="dk2"/>
                          </a:solidFill>
                          <a:latin typeface="Montserrat"/>
                          <a:ea typeface="Montserrat"/>
                          <a:cs typeface="Montserrat"/>
                          <a:sym typeface="Montserrat"/>
                        </a:rPr>
                        <a:t>Accuracy</a:t>
                      </a:r>
                      <a:endParaRPr sz="1400" u="none" strike="noStrike" cap="none">
                        <a:latin typeface="Montserrat"/>
                        <a:ea typeface="Montserrat"/>
                        <a:cs typeface="Montserrat"/>
                        <a:sym typeface="Montserrat"/>
                      </a:endParaRPr>
                    </a:p>
                  </a:txBody>
                  <a:tcPr marL="87300" marR="87300" marT="43650" marB="43650" anchor="ctr">
                    <a:solidFill>
                      <a:srgbClr val="B0ACC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Montserrat"/>
                          <a:ea typeface="Montserrat"/>
                          <a:cs typeface="Montserrat"/>
                          <a:sym typeface="Montserrat"/>
                        </a:rPr>
                        <a:t>86</a:t>
                      </a:r>
                      <a:endParaRPr sz="1400" u="none" strike="noStrike" cap="none" dirty="0">
                        <a:latin typeface="Montserrat"/>
                        <a:ea typeface="Montserrat"/>
                        <a:cs typeface="Montserrat"/>
                        <a:sym typeface="Montserrat"/>
                      </a:endParaRPr>
                    </a:p>
                  </a:txBody>
                  <a:tcPr marL="19050" marR="19050" marT="12700" marB="12700" anchor="ctr">
                    <a:solidFill>
                      <a:srgbClr val="B0ACC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Montserrat"/>
                          <a:ea typeface="Montserrat"/>
                          <a:cs typeface="Montserrat"/>
                          <a:sym typeface="Montserrat"/>
                        </a:rPr>
                        <a:t>92</a:t>
                      </a:r>
                      <a:endParaRPr sz="1400" u="none" strike="noStrike" cap="none" dirty="0">
                        <a:latin typeface="Montserrat"/>
                        <a:ea typeface="Montserrat"/>
                        <a:cs typeface="Montserrat"/>
                        <a:sym typeface="Montserrat"/>
                      </a:endParaRPr>
                    </a:p>
                  </a:txBody>
                  <a:tcPr marL="19050" marR="19050" marT="12700" marB="12700" anchor="ctr">
                    <a:solidFill>
                      <a:srgbClr val="B0ACC9"/>
                    </a:solidFill>
                  </a:tcPr>
                </a:tc>
                <a:extLst>
                  <a:ext uri="{0D108BD9-81ED-4DB2-BD59-A6C34878D82A}">
                    <a16:rowId xmlns:a16="http://schemas.microsoft.com/office/drawing/2014/main" val="10001"/>
                  </a:ext>
                </a:extLst>
              </a:tr>
              <a:tr h="535701">
                <a:tc>
                  <a:txBody>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20124D"/>
                          </a:solidFill>
                          <a:latin typeface="Montserrat"/>
                          <a:ea typeface="Montserrat"/>
                          <a:cs typeface="Montserrat"/>
                          <a:sym typeface="Montserrat"/>
                        </a:rPr>
                        <a:t>Precision</a:t>
                      </a:r>
                      <a:endParaRPr sz="1400" u="none" strike="noStrike" cap="none">
                        <a:latin typeface="Montserrat"/>
                        <a:ea typeface="Montserrat"/>
                        <a:cs typeface="Montserrat"/>
                        <a:sym typeface="Montserrat"/>
                      </a:endParaRPr>
                    </a:p>
                  </a:txBody>
                  <a:tcPr marL="87300" marR="87300" marT="43650" marB="43650" anchor="ctr">
                    <a:solidFill>
                      <a:srgbClr val="ECE6F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70</a:t>
                      </a:r>
                      <a:endParaRPr sz="1400" u="none" strike="noStrike" cap="none" dirty="0">
                        <a:latin typeface="Montserrat"/>
                        <a:ea typeface="Montserrat"/>
                        <a:cs typeface="Montserrat"/>
                        <a:sym typeface="Montserrat"/>
                      </a:endParaRPr>
                    </a:p>
                  </a:txBody>
                  <a:tcPr marL="19050" marR="19050" marT="12700" marB="12700" anchor="ctr">
                    <a:solidFill>
                      <a:srgbClr val="ECE6F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78</a:t>
                      </a:r>
                      <a:endParaRPr sz="1400" u="none" strike="noStrike" cap="none" dirty="0">
                        <a:latin typeface="Montserrat"/>
                        <a:ea typeface="Montserrat"/>
                        <a:cs typeface="Montserrat"/>
                        <a:sym typeface="Montserrat"/>
                      </a:endParaRPr>
                    </a:p>
                  </a:txBody>
                  <a:tcPr marL="19050" marR="19050" marT="12700" marB="12700" anchor="ctr">
                    <a:solidFill>
                      <a:srgbClr val="ECE6F2"/>
                    </a:solidFill>
                  </a:tcPr>
                </a:tc>
                <a:extLst>
                  <a:ext uri="{0D108BD9-81ED-4DB2-BD59-A6C34878D82A}">
                    <a16:rowId xmlns:a16="http://schemas.microsoft.com/office/drawing/2014/main" val="10002"/>
                  </a:ext>
                </a:extLst>
              </a:tr>
              <a:tr h="535701">
                <a:tc>
                  <a:txBody>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20124D"/>
                          </a:solidFill>
                          <a:latin typeface="Montserrat"/>
                          <a:ea typeface="Montserrat"/>
                          <a:cs typeface="Montserrat"/>
                          <a:sym typeface="Montserrat"/>
                        </a:rPr>
                        <a:t>Recall</a:t>
                      </a:r>
                      <a:endParaRPr sz="1400" u="none" strike="noStrike" cap="none">
                        <a:latin typeface="Montserrat"/>
                        <a:ea typeface="Montserrat"/>
                        <a:cs typeface="Montserrat"/>
                        <a:sym typeface="Montserrat"/>
                      </a:endParaRPr>
                    </a:p>
                  </a:txBody>
                  <a:tcPr marL="87300" marR="87300" marT="43650" marB="43650" anchor="ctr">
                    <a:solidFill>
                      <a:srgbClr val="B0ACC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70</a:t>
                      </a:r>
                      <a:endParaRPr sz="1400" u="none" strike="noStrike" cap="none" dirty="0">
                        <a:latin typeface="Montserrat"/>
                        <a:ea typeface="Montserrat"/>
                        <a:cs typeface="Montserrat"/>
                        <a:sym typeface="Montserrat"/>
                      </a:endParaRPr>
                    </a:p>
                  </a:txBody>
                  <a:tcPr marL="19050" marR="19050" marT="12700" marB="12700" anchor="ctr">
                    <a:solidFill>
                      <a:srgbClr val="B0ACC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90</a:t>
                      </a:r>
                      <a:endParaRPr sz="1400" u="none" strike="noStrike" cap="none" dirty="0">
                        <a:latin typeface="Montserrat"/>
                        <a:ea typeface="Montserrat"/>
                        <a:cs typeface="Montserrat"/>
                        <a:sym typeface="Montserrat"/>
                      </a:endParaRPr>
                    </a:p>
                  </a:txBody>
                  <a:tcPr marL="19050" marR="19050" marT="12700" marB="12700" anchor="ctr">
                    <a:solidFill>
                      <a:srgbClr val="B0ACC9"/>
                    </a:solidFill>
                  </a:tcPr>
                </a:tc>
                <a:extLst>
                  <a:ext uri="{0D108BD9-81ED-4DB2-BD59-A6C34878D82A}">
                    <a16:rowId xmlns:a16="http://schemas.microsoft.com/office/drawing/2014/main" val="10003"/>
                  </a:ext>
                </a:extLst>
              </a:tr>
              <a:tr h="534029">
                <a:tc>
                  <a:txBody>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20124D"/>
                          </a:solidFill>
                          <a:latin typeface="Montserrat"/>
                          <a:ea typeface="Montserrat"/>
                          <a:cs typeface="Montserrat"/>
                          <a:sym typeface="Montserrat"/>
                        </a:rPr>
                        <a:t>AUC</a:t>
                      </a:r>
                      <a:endParaRPr sz="1300" b="1" i="0" u="none" strike="noStrike" cap="none">
                        <a:solidFill>
                          <a:srgbClr val="20124D"/>
                        </a:solidFill>
                        <a:latin typeface="Montserrat"/>
                        <a:ea typeface="Montserrat"/>
                        <a:cs typeface="Montserrat"/>
                        <a:sym typeface="Montserrat"/>
                      </a:endParaRPr>
                    </a:p>
                  </a:txBody>
                  <a:tcPr marL="87300" marR="87300" marT="43650" marB="43650" anchor="ctr">
                    <a:solidFill>
                      <a:srgbClr val="ECE6F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80</a:t>
                      </a:r>
                      <a:endParaRPr sz="1400" u="none" strike="noStrike" cap="none" dirty="0">
                        <a:latin typeface="Montserrat"/>
                        <a:ea typeface="Montserrat"/>
                        <a:cs typeface="Montserrat"/>
                        <a:sym typeface="Montserrat"/>
                      </a:endParaRPr>
                    </a:p>
                  </a:txBody>
                  <a:tcPr marL="19050" marR="19050" marT="12700" marB="12700" anchor="ctr">
                    <a:solidFill>
                      <a:srgbClr val="ECE6F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91</a:t>
                      </a:r>
                      <a:endParaRPr sz="1400" u="none" strike="noStrike" cap="none" dirty="0">
                        <a:latin typeface="Montserrat"/>
                        <a:ea typeface="Montserrat"/>
                        <a:cs typeface="Montserrat"/>
                        <a:sym typeface="Montserrat"/>
                      </a:endParaRPr>
                    </a:p>
                  </a:txBody>
                  <a:tcPr marL="19050" marR="19050" marT="12700" marB="12700" anchor="ctr">
                    <a:solidFill>
                      <a:srgbClr val="ECE6F2"/>
                    </a:solidFill>
                  </a:tcPr>
                </a:tc>
                <a:extLst>
                  <a:ext uri="{0D108BD9-81ED-4DB2-BD59-A6C34878D82A}">
                    <a16:rowId xmlns:a16="http://schemas.microsoft.com/office/drawing/2014/main" val="10004"/>
                  </a:ext>
                </a:extLst>
              </a:tr>
              <a:tr h="534029">
                <a:tc>
                  <a:txBody>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20124D"/>
                          </a:solidFill>
                          <a:latin typeface="Montserrat"/>
                          <a:ea typeface="Montserrat"/>
                          <a:cs typeface="Montserrat"/>
                          <a:sym typeface="Montserrat"/>
                        </a:rPr>
                        <a:t>F1</a:t>
                      </a:r>
                      <a:endParaRPr sz="1400" u="none" strike="noStrike" cap="none">
                        <a:latin typeface="Montserrat"/>
                        <a:ea typeface="Montserrat"/>
                        <a:cs typeface="Montserrat"/>
                        <a:sym typeface="Montserrat"/>
                      </a:endParaRPr>
                    </a:p>
                  </a:txBody>
                  <a:tcPr marL="87300" marR="87300" marT="43650" marB="43650" anchor="ctr">
                    <a:solidFill>
                      <a:srgbClr val="B0ACC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70</a:t>
                      </a:r>
                      <a:endParaRPr sz="1400" u="none" strike="noStrike" cap="none" dirty="0">
                        <a:latin typeface="Montserrat"/>
                        <a:ea typeface="Montserrat"/>
                        <a:cs typeface="Montserrat"/>
                        <a:sym typeface="Montserrat"/>
                      </a:endParaRPr>
                    </a:p>
                  </a:txBody>
                  <a:tcPr marL="19050" marR="19050" marT="12700" marB="12700" anchor="ctr">
                    <a:solidFill>
                      <a:srgbClr val="B0ACC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rgbClr val="2D2058"/>
                          </a:solidFill>
                          <a:latin typeface="Montserrat"/>
                          <a:ea typeface="Montserrat"/>
                          <a:cs typeface="Montserrat"/>
                          <a:sym typeface="Montserrat"/>
                        </a:rPr>
                        <a:t>84</a:t>
                      </a:r>
                      <a:endParaRPr sz="1400" u="none" strike="noStrike" cap="none" dirty="0">
                        <a:latin typeface="Montserrat"/>
                        <a:ea typeface="Montserrat"/>
                        <a:cs typeface="Montserrat"/>
                        <a:sym typeface="Montserrat"/>
                      </a:endParaRPr>
                    </a:p>
                  </a:txBody>
                  <a:tcPr marL="19050" marR="19050" marT="12700" marB="12700" anchor="ctr">
                    <a:solidFill>
                      <a:srgbClr val="B0ACC9"/>
                    </a:solidFill>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B4D6D6D4-065A-4D2B-C7D4-0B600F59EA8B}"/>
              </a:ext>
            </a:extLst>
          </p:cNvPr>
          <p:cNvSpPr txBox="1"/>
          <p:nvPr/>
        </p:nvSpPr>
        <p:spPr>
          <a:xfrm>
            <a:off x="144780" y="1295401"/>
            <a:ext cx="2506980" cy="738664"/>
          </a:xfrm>
          <a:prstGeom prst="rect">
            <a:avLst/>
          </a:prstGeom>
          <a:noFill/>
        </p:spPr>
        <p:txBody>
          <a:bodyPr wrap="square" rtlCol="0">
            <a:spAutoFit/>
          </a:bodyPr>
          <a:lstStyle/>
          <a:p>
            <a:r>
              <a:rPr lang="en-US" dirty="0"/>
              <a:t>Logistic Regression Modelling </a:t>
            </a:r>
            <a:r>
              <a:rPr lang="en-US" dirty="0" err="1"/>
              <a:t>sebelum</a:t>
            </a:r>
            <a:r>
              <a:rPr lang="en-US" dirty="0"/>
              <a:t> dan </a:t>
            </a:r>
            <a:r>
              <a:rPr lang="en-US" dirty="0" err="1"/>
              <a:t>sesudah</a:t>
            </a:r>
            <a:r>
              <a:rPr lang="en-US" dirty="0"/>
              <a:t> </a:t>
            </a:r>
            <a:r>
              <a:rPr lang="en-US" dirty="0" err="1"/>
              <a:t>hypertuning</a:t>
            </a:r>
            <a:endParaRPr lang="en-ID" dirty="0"/>
          </a:p>
        </p:txBody>
      </p:sp>
    </p:spTree>
    <p:extLst>
      <p:ext uri="{BB962C8B-B14F-4D97-AF65-F5344CB8AC3E}">
        <p14:creationId xmlns:p14="http://schemas.microsoft.com/office/powerpoint/2010/main" val="1623430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8608F2-4333-3B13-7DEE-EF4292F2F8C5}"/>
              </a:ext>
            </a:extLst>
          </p:cNvPr>
          <p:cNvPicPr>
            <a:picLocks noChangeAspect="1"/>
          </p:cNvPicPr>
          <p:nvPr/>
        </p:nvPicPr>
        <p:blipFill>
          <a:blip r:embed="rId2"/>
          <a:stretch>
            <a:fillRect/>
          </a:stretch>
        </p:blipFill>
        <p:spPr>
          <a:xfrm>
            <a:off x="311700" y="1592574"/>
            <a:ext cx="8450282" cy="2544420"/>
          </a:xfrm>
          <a:prstGeom prst="rect">
            <a:avLst/>
          </a:prstGeom>
        </p:spPr>
      </p:pic>
      <p:sp>
        <p:nvSpPr>
          <p:cNvPr id="8" name="TextBox 7">
            <a:extLst>
              <a:ext uri="{FF2B5EF4-FFF2-40B4-BE49-F238E27FC236}">
                <a16:creationId xmlns:a16="http://schemas.microsoft.com/office/drawing/2014/main" id="{61D52128-09A2-5B5B-71B5-BBE00613FC4C}"/>
              </a:ext>
            </a:extLst>
          </p:cNvPr>
          <p:cNvSpPr txBox="1"/>
          <p:nvPr/>
        </p:nvSpPr>
        <p:spPr>
          <a:xfrm>
            <a:off x="3147060" y="754380"/>
            <a:ext cx="3406140" cy="307777"/>
          </a:xfrm>
          <a:prstGeom prst="rect">
            <a:avLst/>
          </a:prstGeom>
          <a:noFill/>
        </p:spPr>
        <p:txBody>
          <a:bodyPr wrap="square" rtlCol="0">
            <a:spAutoFit/>
          </a:bodyPr>
          <a:lstStyle/>
          <a:p>
            <a:r>
              <a:rPr lang="en-US" dirty="0"/>
              <a:t>Future Importance</a:t>
            </a:r>
            <a:endParaRPr lang="en-ID" dirty="0"/>
          </a:p>
        </p:txBody>
      </p:sp>
      <p:sp>
        <p:nvSpPr>
          <p:cNvPr id="9" name="Google Shape;54;p13">
            <a:extLst>
              <a:ext uri="{FF2B5EF4-FFF2-40B4-BE49-F238E27FC236}">
                <a16:creationId xmlns:a16="http://schemas.microsoft.com/office/drawing/2014/main" id="{D14B30F9-8764-C130-A24F-9D08C0098D30}"/>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spTree>
    <p:extLst>
      <p:ext uri="{BB962C8B-B14F-4D97-AF65-F5344CB8AC3E}">
        <p14:creationId xmlns:p14="http://schemas.microsoft.com/office/powerpoint/2010/main" val="355067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E700ECC8-79C1-003F-3D31-F0994195AACD}"/>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pic>
        <p:nvPicPr>
          <p:cNvPr id="6" name="Picture 5">
            <a:extLst>
              <a:ext uri="{FF2B5EF4-FFF2-40B4-BE49-F238E27FC236}">
                <a16:creationId xmlns:a16="http://schemas.microsoft.com/office/drawing/2014/main" id="{FD11D3D5-810D-04E5-E09A-D5E907614664}"/>
              </a:ext>
            </a:extLst>
          </p:cNvPr>
          <p:cNvPicPr>
            <a:picLocks noChangeAspect="1"/>
          </p:cNvPicPr>
          <p:nvPr/>
        </p:nvPicPr>
        <p:blipFill>
          <a:blip r:embed="rId2"/>
          <a:stretch>
            <a:fillRect/>
          </a:stretch>
        </p:blipFill>
        <p:spPr>
          <a:xfrm>
            <a:off x="648070" y="734617"/>
            <a:ext cx="5521911" cy="2608976"/>
          </a:xfrm>
          <a:prstGeom prst="rect">
            <a:avLst/>
          </a:prstGeom>
        </p:spPr>
      </p:pic>
      <p:graphicFrame>
        <p:nvGraphicFramePr>
          <p:cNvPr id="7" name="Google Shape;2536;p38">
            <a:extLst>
              <a:ext uri="{FF2B5EF4-FFF2-40B4-BE49-F238E27FC236}">
                <a16:creationId xmlns:a16="http://schemas.microsoft.com/office/drawing/2014/main" id="{E67D713B-B68F-37A5-F7F8-635BE4D73EAA}"/>
              </a:ext>
            </a:extLst>
          </p:cNvPr>
          <p:cNvGraphicFramePr/>
          <p:nvPr/>
        </p:nvGraphicFramePr>
        <p:xfrm>
          <a:off x="523783" y="3426781"/>
          <a:ext cx="6008377" cy="1563079"/>
        </p:xfrm>
        <a:graphic>
          <a:graphicData uri="http://schemas.openxmlformats.org/drawingml/2006/table">
            <a:tbl>
              <a:tblPr>
                <a:noFill/>
              </a:tblPr>
              <a:tblGrid>
                <a:gridCol w="1508343">
                  <a:extLst>
                    <a:ext uri="{9D8B030D-6E8A-4147-A177-3AD203B41FA5}">
                      <a16:colId xmlns:a16="http://schemas.microsoft.com/office/drawing/2014/main" val="20000"/>
                    </a:ext>
                  </a:extLst>
                </a:gridCol>
                <a:gridCol w="2250017">
                  <a:extLst>
                    <a:ext uri="{9D8B030D-6E8A-4147-A177-3AD203B41FA5}">
                      <a16:colId xmlns:a16="http://schemas.microsoft.com/office/drawing/2014/main" val="20001"/>
                    </a:ext>
                  </a:extLst>
                </a:gridCol>
                <a:gridCol w="2250017">
                  <a:extLst>
                    <a:ext uri="{9D8B030D-6E8A-4147-A177-3AD203B41FA5}">
                      <a16:colId xmlns:a16="http://schemas.microsoft.com/office/drawing/2014/main" val="20002"/>
                    </a:ext>
                  </a:extLst>
                </a:gridCol>
              </a:tblGrid>
              <a:tr h="402921">
                <a:tc>
                  <a:txBody>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dirty="0">
                          <a:solidFill>
                            <a:schemeClr val="lt1"/>
                          </a:solidFill>
                          <a:latin typeface="Arial"/>
                          <a:ea typeface="Arial"/>
                          <a:cs typeface="Arial"/>
                          <a:sym typeface="Arial"/>
                        </a:rPr>
                        <a:t>Metrics</a:t>
                      </a:r>
                      <a:endParaRPr sz="1000" b="1" i="0" u="none" strike="noStrike" cap="none" dirty="0">
                        <a:solidFill>
                          <a:schemeClr val="lt1"/>
                        </a:solidFill>
                        <a:latin typeface="Arial"/>
                        <a:ea typeface="Arial"/>
                        <a:cs typeface="Arial"/>
                        <a:sym typeface="Arial"/>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chemeClr val="lt1"/>
                          </a:solidFill>
                          <a:latin typeface="Arial"/>
                          <a:ea typeface="Arial"/>
                          <a:cs typeface="Arial"/>
                          <a:sym typeface="Arial"/>
                        </a:rPr>
                        <a:t>Tuned Logres Before Iteration</a:t>
                      </a:r>
                      <a:endParaRPr sz="1000" b="1" i="0" u="none" strike="noStrike" cap="none">
                        <a:solidFill>
                          <a:schemeClr val="lt1"/>
                        </a:solidFill>
                        <a:latin typeface="Arial"/>
                        <a:ea typeface="Arial"/>
                        <a:cs typeface="Arial"/>
                        <a:sym typeface="Arial"/>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dirty="0">
                          <a:solidFill>
                            <a:schemeClr val="lt1"/>
                          </a:solidFill>
                          <a:latin typeface="Arial"/>
                          <a:ea typeface="Arial"/>
                          <a:cs typeface="Arial"/>
                          <a:sym typeface="Arial"/>
                        </a:rPr>
                        <a:t>Tuned Logres After Iteration</a:t>
                      </a:r>
                      <a:endParaRPr sz="1000" b="1" i="0" u="none" strike="noStrike" cap="none" dirty="0">
                        <a:solidFill>
                          <a:schemeClr val="lt1"/>
                        </a:solidFill>
                        <a:latin typeface="Arial"/>
                        <a:ea typeface="Arial"/>
                        <a:cs typeface="Arial"/>
                        <a:sym typeface="Arial"/>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extLst>
                  <a:ext uri="{0D108BD9-81ED-4DB2-BD59-A6C34878D82A}">
                    <a16:rowId xmlns:a16="http://schemas.microsoft.com/office/drawing/2014/main" val="10000"/>
                  </a:ext>
                </a:extLst>
              </a:tr>
              <a:tr h="418160">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solidFill>
                            <a:srgbClr val="2D2058"/>
                          </a:solidFill>
                          <a:latin typeface="Montserrat"/>
                          <a:ea typeface="Montserrat"/>
                          <a:cs typeface="Montserrat"/>
                          <a:sym typeface="Montserrat"/>
                        </a:rPr>
                        <a:t>Accuracy</a:t>
                      </a:r>
                      <a:endParaRPr sz="1200" b="1" u="none" strike="noStrike" cap="none">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dirty="0">
                          <a:solidFill>
                            <a:srgbClr val="2D2058"/>
                          </a:solidFill>
                          <a:latin typeface="Montserrat"/>
                          <a:ea typeface="Montserrat"/>
                          <a:cs typeface="Montserrat"/>
                          <a:sym typeface="Montserrat"/>
                        </a:rPr>
                        <a:t>86</a:t>
                      </a:r>
                      <a:endParaRPr sz="1200" u="none" strike="noStrike" cap="none" dirty="0">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dirty="0">
                          <a:solidFill>
                            <a:srgbClr val="2D2058"/>
                          </a:solidFill>
                          <a:latin typeface="Montserrat"/>
                          <a:ea typeface="Montserrat"/>
                          <a:cs typeface="Montserrat"/>
                          <a:sym typeface="Montserrat"/>
                        </a:rPr>
                        <a:t>84</a:t>
                      </a:r>
                      <a:endParaRPr sz="1200" u="none" strike="noStrike" cap="none" dirty="0">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extLst>
                  <a:ext uri="{0D108BD9-81ED-4DB2-BD59-A6C34878D82A}">
                    <a16:rowId xmlns:a16="http://schemas.microsoft.com/office/drawing/2014/main" val="10001"/>
                  </a:ext>
                </a:extLst>
              </a:tr>
              <a:tr h="466726">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solidFill>
                            <a:srgbClr val="2D2058"/>
                          </a:solidFill>
                          <a:latin typeface="Montserrat"/>
                          <a:ea typeface="Montserrat"/>
                          <a:cs typeface="Montserrat"/>
                          <a:sym typeface="Montserrat"/>
                        </a:rPr>
                        <a:t>Precision</a:t>
                      </a:r>
                      <a:endParaRPr sz="1200" b="1" u="none" strike="noStrike" cap="none">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dirty="0">
                          <a:solidFill>
                            <a:srgbClr val="2D2058"/>
                          </a:solidFill>
                          <a:latin typeface="Montserrat"/>
                          <a:ea typeface="Montserrat"/>
                          <a:cs typeface="Montserrat"/>
                          <a:sym typeface="Montserrat"/>
                        </a:rPr>
                        <a:t>70</a:t>
                      </a:r>
                      <a:endParaRPr sz="1200" u="none" strike="noStrike" cap="none" dirty="0">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dirty="0">
                          <a:solidFill>
                            <a:srgbClr val="2D2058"/>
                          </a:solidFill>
                          <a:latin typeface="Montserrat"/>
                          <a:ea typeface="Montserrat"/>
                          <a:cs typeface="Montserrat"/>
                          <a:sym typeface="Montserrat"/>
                        </a:rPr>
                        <a:t>100</a:t>
                      </a:r>
                      <a:endParaRPr sz="1200" u="none" strike="noStrike" cap="none" dirty="0">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extLst>
                  <a:ext uri="{0D108BD9-81ED-4DB2-BD59-A6C34878D82A}">
                    <a16:rowId xmlns:a16="http://schemas.microsoft.com/office/drawing/2014/main" val="10002"/>
                  </a:ext>
                </a:extLst>
              </a:tr>
              <a:tr h="275272">
                <a:tc>
                  <a:txBody>
                    <a:bodyPr/>
                    <a:lstStyle/>
                    <a:p>
                      <a:pPr marL="0" marR="0" lvl="0" indent="0" algn="ctr" rtl="0">
                        <a:lnSpc>
                          <a:spcPct val="100000"/>
                        </a:lnSpc>
                        <a:spcBef>
                          <a:spcPts val="0"/>
                        </a:spcBef>
                        <a:spcAft>
                          <a:spcPts val="0"/>
                        </a:spcAft>
                        <a:buClr>
                          <a:srgbClr val="000000"/>
                        </a:buClr>
                        <a:buSzPts val="1400"/>
                        <a:buFont typeface="Arial"/>
                        <a:buNone/>
                      </a:pPr>
                      <a:r>
                        <a:rPr lang="en" sz="1200" b="1" u="none" strike="noStrike" cap="none">
                          <a:solidFill>
                            <a:srgbClr val="2D2058"/>
                          </a:solidFill>
                          <a:latin typeface="Montserrat"/>
                          <a:ea typeface="Montserrat"/>
                          <a:cs typeface="Montserrat"/>
                          <a:sym typeface="Montserrat"/>
                        </a:rPr>
                        <a:t>Recall</a:t>
                      </a:r>
                      <a:endParaRPr sz="1200" b="1" u="none" strike="noStrike" cap="none">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dirty="0">
                          <a:solidFill>
                            <a:srgbClr val="2D2058"/>
                          </a:solidFill>
                          <a:latin typeface="Montserrat"/>
                          <a:ea typeface="Montserrat"/>
                          <a:cs typeface="Montserrat"/>
                          <a:sym typeface="Montserrat"/>
                        </a:rPr>
                        <a:t>70</a:t>
                      </a:r>
                      <a:endParaRPr sz="1200" u="none" strike="noStrike" cap="none" dirty="0">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200" u="none" strike="noStrike" cap="none" dirty="0">
                          <a:solidFill>
                            <a:srgbClr val="2D2058"/>
                          </a:solidFill>
                          <a:latin typeface="Montserrat"/>
                          <a:ea typeface="Montserrat"/>
                          <a:cs typeface="Montserrat"/>
                          <a:sym typeface="Montserrat"/>
                        </a:rPr>
                        <a:t>73</a:t>
                      </a:r>
                      <a:endParaRPr sz="1200" u="none" strike="noStrike" cap="none" dirty="0">
                        <a:latin typeface="Montserrat"/>
                        <a:ea typeface="Montserrat"/>
                        <a:cs typeface="Montserrat"/>
                        <a:sym typeface="Montserrat"/>
                      </a:endParaRPr>
                    </a:p>
                  </a:txBody>
                  <a:tcPr marL="80025" marR="80025" marT="40025" marB="40025" anchor="ctr">
                    <a:gradFill flip="none" rotWithShape="1">
                      <a:gsLst>
                        <a:gs pos="0">
                          <a:srgbClr val="DF3955">
                            <a:tint val="66000"/>
                            <a:satMod val="160000"/>
                          </a:srgbClr>
                        </a:gs>
                        <a:gs pos="50000">
                          <a:srgbClr val="DF3955">
                            <a:tint val="44500"/>
                            <a:satMod val="160000"/>
                          </a:srgbClr>
                        </a:gs>
                        <a:gs pos="100000">
                          <a:srgbClr val="DF3955">
                            <a:tint val="23500"/>
                            <a:satMod val="160000"/>
                          </a:srgbClr>
                        </a:gs>
                      </a:gsLst>
                      <a:lin ang="5400000" scaled="1"/>
                      <a:tileRect/>
                    </a:gra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308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604F3425-35EF-628A-E6B3-61CD2386B896}"/>
              </a:ext>
            </a:extLst>
          </p:cNvPr>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Presenting Machine Learning Products to the Business Users</a:t>
            </a:r>
            <a:endParaRPr sz="1798" b="1" dirty="0">
              <a:latin typeface="Roboto"/>
              <a:ea typeface="Roboto"/>
              <a:cs typeface="Roboto"/>
              <a:sym typeface="Roboto"/>
            </a:endParaRPr>
          </a:p>
        </p:txBody>
      </p:sp>
      <p:pic>
        <p:nvPicPr>
          <p:cNvPr id="5" name="Picture 4">
            <a:extLst>
              <a:ext uri="{FF2B5EF4-FFF2-40B4-BE49-F238E27FC236}">
                <a16:creationId xmlns:a16="http://schemas.microsoft.com/office/drawing/2014/main" id="{3641C428-AE0F-D8C5-5929-FC36BBDC9906}"/>
              </a:ext>
            </a:extLst>
          </p:cNvPr>
          <p:cNvPicPr>
            <a:picLocks noChangeAspect="1"/>
          </p:cNvPicPr>
          <p:nvPr/>
        </p:nvPicPr>
        <p:blipFill>
          <a:blip r:embed="rId2"/>
          <a:stretch>
            <a:fillRect/>
          </a:stretch>
        </p:blipFill>
        <p:spPr>
          <a:xfrm>
            <a:off x="746479" y="1854779"/>
            <a:ext cx="7286625" cy="2725387"/>
          </a:xfrm>
          <a:prstGeom prst="rect">
            <a:avLst/>
          </a:prstGeom>
        </p:spPr>
      </p:pic>
      <p:sp>
        <p:nvSpPr>
          <p:cNvPr id="7" name="TextBox 6">
            <a:extLst>
              <a:ext uri="{FF2B5EF4-FFF2-40B4-BE49-F238E27FC236}">
                <a16:creationId xmlns:a16="http://schemas.microsoft.com/office/drawing/2014/main" id="{1664960A-3CDD-DCDB-B0F1-991A362F0BC2}"/>
              </a:ext>
            </a:extLst>
          </p:cNvPr>
          <p:cNvSpPr txBox="1"/>
          <p:nvPr/>
        </p:nvSpPr>
        <p:spPr>
          <a:xfrm>
            <a:off x="441960" y="777240"/>
            <a:ext cx="8351520" cy="738664"/>
          </a:xfrm>
          <a:prstGeom prst="rect">
            <a:avLst/>
          </a:prstGeom>
          <a:noFill/>
        </p:spPr>
        <p:txBody>
          <a:bodyPr wrap="square" rtlCol="0">
            <a:spAutoFit/>
          </a:bodyPr>
          <a:lstStyle/>
          <a:p>
            <a:pPr algn="just"/>
            <a:r>
              <a:rPr lang="en-US" dirty="0" err="1"/>
              <a:t>Setiap</a:t>
            </a:r>
            <a:r>
              <a:rPr lang="en-US" dirty="0"/>
              <a:t> </a:t>
            </a:r>
            <a:r>
              <a:rPr lang="en-US" dirty="0" err="1"/>
              <a:t>tahunnya</a:t>
            </a:r>
            <a:r>
              <a:rPr lang="en-US" dirty="0"/>
              <a:t> </a:t>
            </a:r>
            <a:r>
              <a:rPr lang="en-US" dirty="0" err="1"/>
              <a:t>dilakukan</a:t>
            </a:r>
            <a:r>
              <a:rPr lang="en-US" dirty="0"/>
              <a:t> recruitment </a:t>
            </a:r>
            <a:r>
              <a:rPr lang="en-US" dirty="0" err="1"/>
              <a:t>untuk</a:t>
            </a:r>
            <a:r>
              <a:rPr lang="en-US" dirty="0"/>
              <a:t> </a:t>
            </a:r>
            <a:r>
              <a:rPr lang="en-US" dirty="0" err="1"/>
              <a:t>karyawan</a:t>
            </a:r>
            <a:r>
              <a:rPr lang="en-US" dirty="0"/>
              <a:t> </a:t>
            </a:r>
            <a:r>
              <a:rPr lang="en-US" dirty="0" err="1"/>
              <a:t>baru</a:t>
            </a:r>
            <a:r>
              <a:rPr lang="en-US" dirty="0"/>
              <a:t> dan paling </a:t>
            </a:r>
            <a:r>
              <a:rPr lang="en-US" dirty="0" err="1"/>
              <a:t>banyak</a:t>
            </a:r>
            <a:r>
              <a:rPr lang="en-US" dirty="0"/>
              <a:t> </a:t>
            </a:r>
            <a:r>
              <a:rPr lang="en-US" dirty="0" err="1"/>
              <a:t>menerima</a:t>
            </a:r>
            <a:r>
              <a:rPr lang="en-US" dirty="0"/>
              <a:t> </a:t>
            </a:r>
            <a:r>
              <a:rPr lang="en-US" dirty="0" err="1"/>
              <a:t>karyawan</a:t>
            </a:r>
            <a:r>
              <a:rPr lang="en-US" dirty="0"/>
              <a:t> </a:t>
            </a:r>
            <a:r>
              <a:rPr lang="en-US" dirty="0" err="1"/>
              <a:t>baru</a:t>
            </a:r>
            <a:r>
              <a:rPr lang="en-US" dirty="0"/>
              <a:t> di </a:t>
            </a:r>
            <a:r>
              <a:rPr lang="en-US" dirty="0" err="1"/>
              <a:t>tahun</a:t>
            </a:r>
            <a:r>
              <a:rPr lang="en-US" dirty="0"/>
              <a:t> 2010. </a:t>
            </a:r>
            <a:r>
              <a:rPr lang="en-US" dirty="0" err="1"/>
              <a:t>Seiring</a:t>
            </a:r>
            <a:r>
              <a:rPr lang="en-US" dirty="0"/>
              <a:t> </a:t>
            </a:r>
            <a:r>
              <a:rPr lang="en-US" dirty="0" err="1"/>
              <a:t>dengan</a:t>
            </a:r>
            <a:r>
              <a:rPr lang="en-US" dirty="0"/>
              <a:t> </a:t>
            </a:r>
            <a:r>
              <a:rPr lang="en-US" dirty="0" err="1"/>
              <a:t>berjalannya</a:t>
            </a:r>
            <a:r>
              <a:rPr lang="en-US" dirty="0"/>
              <a:t> </a:t>
            </a:r>
            <a:r>
              <a:rPr lang="en-US" dirty="0" err="1"/>
              <a:t>waktu</a:t>
            </a:r>
            <a:r>
              <a:rPr lang="en-US" dirty="0"/>
              <a:t>, </a:t>
            </a:r>
            <a:r>
              <a:rPr lang="en-US" dirty="0" err="1"/>
              <a:t>penerimaan</a:t>
            </a:r>
            <a:r>
              <a:rPr lang="en-US" dirty="0"/>
              <a:t> </a:t>
            </a:r>
            <a:r>
              <a:rPr lang="en-US" dirty="0" err="1"/>
              <a:t>karyawan</a:t>
            </a:r>
            <a:r>
              <a:rPr lang="en-US" dirty="0"/>
              <a:t> </a:t>
            </a:r>
            <a:r>
              <a:rPr lang="en-US" dirty="0" err="1"/>
              <a:t>berkurang</a:t>
            </a:r>
            <a:r>
              <a:rPr lang="en-US" dirty="0"/>
              <a:t> </a:t>
            </a:r>
            <a:r>
              <a:rPr lang="en-US" dirty="0" err="1"/>
              <a:t>hingga</a:t>
            </a:r>
            <a:r>
              <a:rPr lang="en-US" dirty="0"/>
              <a:t> </a:t>
            </a:r>
            <a:r>
              <a:rPr lang="en-US" dirty="0" err="1"/>
              <a:t>akhirnya</a:t>
            </a:r>
            <a:r>
              <a:rPr lang="en-US" dirty="0"/>
              <a:t> </a:t>
            </a:r>
            <a:r>
              <a:rPr lang="en-US" dirty="0" err="1"/>
              <a:t>terhenti</a:t>
            </a:r>
            <a:r>
              <a:rPr lang="en-US" dirty="0"/>
              <a:t> di </a:t>
            </a:r>
            <a:r>
              <a:rPr lang="en-US" dirty="0" err="1"/>
              <a:t>tahun</a:t>
            </a:r>
            <a:r>
              <a:rPr lang="en-US" dirty="0"/>
              <a:t> 2020.</a:t>
            </a:r>
            <a:endParaRPr lang="en-ID" dirty="0"/>
          </a:p>
        </p:txBody>
      </p:sp>
    </p:spTree>
    <p:extLst>
      <p:ext uri="{BB962C8B-B14F-4D97-AF65-F5344CB8AC3E}">
        <p14:creationId xmlns:p14="http://schemas.microsoft.com/office/powerpoint/2010/main" val="2414219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a:extLst>
              <a:ext uri="{FF2B5EF4-FFF2-40B4-BE49-F238E27FC236}">
                <a16:creationId xmlns:a16="http://schemas.microsoft.com/office/drawing/2014/main" id="{D7D31F25-EB5C-5238-1446-EBA29A5E361B}"/>
              </a:ext>
            </a:extLst>
          </p:cNvPr>
          <p:cNvSpPr txBox="1">
            <a:spLocks/>
          </p:cNvSpPr>
          <p:nvPr/>
        </p:nvSpPr>
        <p:spPr>
          <a:xfrm>
            <a:off x="0" y="61425"/>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pic>
        <p:nvPicPr>
          <p:cNvPr id="6" name="Picture 5">
            <a:extLst>
              <a:ext uri="{FF2B5EF4-FFF2-40B4-BE49-F238E27FC236}">
                <a16:creationId xmlns:a16="http://schemas.microsoft.com/office/drawing/2014/main" id="{C4BA9945-1348-519C-00F5-E512C2685DE4}"/>
              </a:ext>
            </a:extLst>
          </p:cNvPr>
          <p:cNvPicPr>
            <a:picLocks noChangeAspect="1"/>
          </p:cNvPicPr>
          <p:nvPr/>
        </p:nvPicPr>
        <p:blipFill>
          <a:blip r:embed="rId2"/>
          <a:stretch>
            <a:fillRect/>
          </a:stretch>
        </p:blipFill>
        <p:spPr>
          <a:xfrm>
            <a:off x="476250" y="720090"/>
            <a:ext cx="8191500" cy="2667000"/>
          </a:xfrm>
          <a:prstGeom prst="rect">
            <a:avLst/>
          </a:prstGeom>
        </p:spPr>
      </p:pic>
      <p:sp>
        <p:nvSpPr>
          <p:cNvPr id="7" name="TextBox 6">
            <a:extLst>
              <a:ext uri="{FF2B5EF4-FFF2-40B4-BE49-F238E27FC236}">
                <a16:creationId xmlns:a16="http://schemas.microsoft.com/office/drawing/2014/main" id="{686A07AC-20BB-C72A-EBD0-496C06CDD0E3}"/>
              </a:ext>
            </a:extLst>
          </p:cNvPr>
          <p:cNvSpPr txBox="1"/>
          <p:nvPr/>
        </p:nvSpPr>
        <p:spPr>
          <a:xfrm>
            <a:off x="541020" y="3771900"/>
            <a:ext cx="8389620" cy="523220"/>
          </a:xfrm>
          <a:prstGeom prst="rect">
            <a:avLst/>
          </a:prstGeom>
          <a:noFill/>
        </p:spPr>
        <p:txBody>
          <a:bodyPr wrap="square" rtlCol="0">
            <a:spAutoFit/>
          </a:bodyPr>
          <a:lstStyle/>
          <a:p>
            <a:r>
              <a:rPr lang="en-US" dirty="0"/>
              <a:t>Hal </a:t>
            </a:r>
            <a:r>
              <a:rPr lang="en-US" dirty="0" err="1"/>
              <a:t>ini</a:t>
            </a:r>
            <a:r>
              <a:rPr lang="en-US" dirty="0"/>
              <a:t> </a:t>
            </a:r>
            <a:r>
              <a:rPr lang="en-US" dirty="0" err="1"/>
              <a:t>tidak</a:t>
            </a:r>
            <a:r>
              <a:rPr lang="en-US" dirty="0"/>
              <a:t> </a:t>
            </a:r>
            <a:r>
              <a:rPr lang="en-US" dirty="0" err="1"/>
              <a:t>diimbangi</a:t>
            </a:r>
            <a:r>
              <a:rPr lang="en-US" dirty="0"/>
              <a:t> </a:t>
            </a:r>
            <a:r>
              <a:rPr lang="en-US" dirty="0" err="1"/>
              <a:t>dengan</a:t>
            </a:r>
            <a:r>
              <a:rPr lang="en-US" dirty="0"/>
              <a:t> </a:t>
            </a:r>
            <a:r>
              <a:rPr lang="en-US" dirty="0" err="1"/>
              <a:t>banyaknya</a:t>
            </a:r>
            <a:r>
              <a:rPr lang="en-US" dirty="0"/>
              <a:t> </a:t>
            </a:r>
            <a:r>
              <a:rPr lang="en-US" dirty="0" err="1"/>
              <a:t>karyawan</a:t>
            </a:r>
            <a:r>
              <a:rPr lang="en-US" dirty="0"/>
              <a:t> yang juga </a:t>
            </a:r>
            <a:r>
              <a:rPr lang="en-US" dirty="0" err="1"/>
              <a:t>melakukan</a:t>
            </a:r>
            <a:r>
              <a:rPr lang="en-US" dirty="0"/>
              <a:t> </a:t>
            </a:r>
            <a:r>
              <a:rPr lang="en-US" dirty="0" err="1"/>
              <a:t>pengunduran</a:t>
            </a:r>
            <a:r>
              <a:rPr lang="en-US" dirty="0"/>
              <a:t> </a:t>
            </a:r>
            <a:r>
              <a:rPr lang="en-US" dirty="0" err="1"/>
              <a:t>diri</a:t>
            </a:r>
            <a:r>
              <a:rPr lang="en-US" dirty="0"/>
              <a:t>, </a:t>
            </a:r>
            <a:r>
              <a:rPr lang="en-US" dirty="0" err="1"/>
              <a:t>sehingga</a:t>
            </a:r>
            <a:r>
              <a:rPr lang="en-US" dirty="0"/>
              <a:t> </a:t>
            </a:r>
            <a:r>
              <a:rPr lang="en-US" dirty="0" err="1"/>
              <a:t>terjadinya</a:t>
            </a:r>
            <a:r>
              <a:rPr lang="en-US" dirty="0"/>
              <a:t> minus </a:t>
            </a:r>
            <a:r>
              <a:rPr lang="en-US" dirty="0" err="1"/>
              <a:t>karyawan</a:t>
            </a:r>
            <a:r>
              <a:rPr lang="en-US" dirty="0"/>
              <a:t> dan </a:t>
            </a:r>
            <a:r>
              <a:rPr lang="en-US" dirty="0" err="1"/>
              <a:t>menyebabkan</a:t>
            </a:r>
            <a:r>
              <a:rPr lang="en-US" dirty="0"/>
              <a:t> </a:t>
            </a:r>
            <a:r>
              <a:rPr lang="en-US" dirty="0" err="1"/>
              <a:t>beberapa</a:t>
            </a:r>
            <a:r>
              <a:rPr lang="en-US" dirty="0"/>
              <a:t> </a:t>
            </a:r>
            <a:r>
              <a:rPr lang="en-US" dirty="0" err="1"/>
              <a:t>masalah</a:t>
            </a:r>
            <a:r>
              <a:rPr lang="en-US" dirty="0"/>
              <a:t> di </a:t>
            </a:r>
            <a:r>
              <a:rPr lang="en-US" dirty="0" err="1"/>
              <a:t>bidang</a:t>
            </a:r>
            <a:r>
              <a:rPr lang="en-US" dirty="0"/>
              <a:t> </a:t>
            </a:r>
            <a:r>
              <a:rPr lang="en-US" dirty="0" err="1"/>
              <a:t>pekerjaan</a:t>
            </a:r>
            <a:r>
              <a:rPr lang="en-US" dirty="0"/>
              <a:t> masing-masing.</a:t>
            </a:r>
            <a:endParaRPr lang="en-ID" dirty="0"/>
          </a:p>
        </p:txBody>
      </p:sp>
    </p:spTree>
    <p:extLst>
      <p:ext uri="{BB962C8B-B14F-4D97-AF65-F5344CB8AC3E}">
        <p14:creationId xmlns:p14="http://schemas.microsoft.com/office/powerpoint/2010/main" val="219997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7FCEEEED-2C0E-E2D7-D14C-12DE029031DF}"/>
              </a:ext>
            </a:extLst>
          </p:cNvPr>
          <p:cNvSpPr txBox="1">
            <a:spLocks noGrp="1"/>
          </p:cNvSpPr>
          <p:nvPr>
            <p:ph type="title"/>
          </p:nvPr>
        </p:nvSpPr>
        <p:spPr>
          <a:xfrm>
            <a:off x="311150" y="-30629"/>
            <a:ext cx="7632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pic>
        <p:nvPicPr>
          <p:cNvPr id="6" name="Picture 5">
            <a:extLst>
              <a:ext uri="{FF2B5EF4-FFF2-40B4-BE49-F238E27FC236}">
                <a16:creationId xmlns:a16="http://schemas.microsoft.com/office/drawing/2014/main" id="{64A7770A-EFEC-EDD0-28DB-F8B5D70032EF}"/>
              </a:ext>
            </a:extLst>
          </p:cNvPr>
          <p:cNvPicPr>
            <a:picLocks noChangeAspect="1"/>
          </p:cNvPicPr>
          <p:nvPr/>
        </p:nvPicPr>
        <p:blipFill>
          <a:blip r:embed="rId2"/>
          <a:stretch>
            <a:fillRect/>
          </a:stretch>
        </p:blipFill>
        <p:spPr>
          <a:xfrm>
            <a:off x="311150" y="633095"/>
            <a:ext cx="8477250" cy="2749550"/>
          </a:xfrm>
          <a:prstGeom prst="rect">
            <a:avLst/>
          </a:prstGeom>
        </p:spPr>
      </p:pic>
      <p:sp>
        <p:nvSpPr>
          <p:cNvPr id="7" name="TextBox 6">
            <a:extLst>
              <a:ext uri="{FF2B5EF4-FFF2-40B4-BE49-F238E27FC236}">
                <a16:creationId xmlns:a16="http://schemas.microsoft.com/office/drawing/2014/main" id="{6B970A76-14DB-BD8A-165C-5B3DCBDDDC92}"/>
              </a:ext>
            </a:extLst>
          </p:cNvPr>
          <p:cNvSpPr txBox="1"/>
          <p:nvPr/>
        </p:nvSpPr>
        <p:spPr>
          <a:xfrm>
            <a:off x="388620" y="3726180"/>
            <a:ext cx="8374380" cy="307777"/>
          </a:xfrm>
          <a:prstGeom prst="rect">
            <a:avLst/>
          </a:prstGeom>
          <a:noFill/>
        </p:spPr>
        <p:txBody>
          <a:bodyPr wrap="square" rtlCol="0">
            <a:spAutoFit/>
          </a:bodyPr>
          <a:lstStyle/>
          <a:p>
            <a:r>
              <a:rPr lang="en-US" dirty="0" err="1"/>
              <a:t>Banyaknya</a:t>
            </a:r>
            <a:r>
              <a:rPr lang="en-US" dirty="0"/>
              <a:t> </a:t>
            </a:r>
            <a:r>
              <a:rPr lang="en-US" dirty="0" err="1"/>
              <a:t>karyawan</a:t>
            </a:r>
            <a:r>
              <a:rPr lang="en-US" dirty="0"/>
              <a:t> yang resign, </a:t>
            </a:r>
            <a:r>
              <a:rPr lang="en-US" dirty="0" err="1"/>
              <a:t>membuat</a:t>
            </a:r>
            <a:r>
              <a:rPr lang="en-US" dirty="0"/>
              <a:t> </a:t>
            </a:r>
            <a:r>
              <a:rPr lang="en-US" dirty="0" err="1"/>
              <a:t>beberapa</a:t>
            </a:r>
            <a:r>
              <a:rPr lang="en-US" dirty="0"/>
              <a:t> </a:t>
            </a:r>
            <a:r>
              <a:rPr lang="en-US" dirty="0" err="1"/>
              <a:t>bidang</a:t>
            </a:r>
            <a:r>
              <a:rPr lang="en-US" dirty="0"/>
              <a:t> </a:t>
            </a:r>
            <a:r>
              <a:rPr lang="en-US" dirty="0" err="1"/>
              <a:t>mengalami</a:t>
            </a:r>
            <a:r>
              <a:rPr lang="en-US" dirty="0"/>
              <a:t> </a:t>
            </a:r>
            <a:r>
              <a:rPr lang="en-US" dirty="0" err="1"/>
              <a:t>penuruan</a:t>
            </a:r>
            <a:r>
              <a:rPr lang="en-US" dirty="0"/>
              <a:t> </a:t>
            </a:r>
            <a:r>
              <a:rPr lang="en-US" dirty="0" err="1"/>
              <a:t>performanya</a:t>
            </a:r>
            <a:r>
              <a:rPr lang="en-US" dirty="0"/>
              <a:t>.</a:t>
            </a:r>
            <a:endParaRPr lang="en-ID" dirty="0"/>
          </a:p>
        </p:txBody>
      </p:sp>
    </p:spTree>
    <p:extLst>
      <p:ext uri="{BB962C8B-B14F-4D97-AF65-F5344CB8AC3E}">
        <p14:creationId xmlns:p14="http://schemas.microsoft.com/office/powerpoint/2010/main" val="3253872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a:extLst>
              <a:ext uri="{FF2B5EF4-FFF2-40B4-BE49-F238E27FC236}">
                <a16:creationId xmlns:a16="http://schemas.microsoft.com/office/drawing/2014/main" id="{BD3121B3-D6BB-ABB3-B2AD-DE25267FF10F}"/>
              </a:ext>
            </a:extLst>
          </p:cNvPr>
          <p:cNvSpPr txBox="1">
            <a:spLocks/>
          </p:cNvSpPr>
          <p:nvPr/>
        </p:nvSpPr>
        <p:spPr>
          <a:xfrm>
            <a:off x="0" y="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pic>
        <p:nvPicPr>
          <p:cNvPr id="6" name="Picture 5">
            <a:extLst>
              <a:ext uri="{FF2B5EF4-FFF2-40B4-BE49-F238E27FC236}">
                <a16:creationId xmlns:a16="http://schemas.microsoft.com/office/drawing/2014/main" id="{4D05BC8B-E5B9-037E-01A0-D9F440B9C7DF}"/>
              </a:ext>
            </a:extLst>
          </p:cNvPr>
          <p:cNvPicPr>
            <a:picLocks noChangeAspect="1"/>
          </p:cNvPicPr>
          <p:nvPr/>
        </p:nvPicPr>
        <p:blipFill>
          <a:blip r:embed="rId2"/>
          <a:stretch>
            <a:fillRect/>
          </a:stretch>
        </p:blipFill>
        <p:spPr>
          <a:xfrm>
            <a:off x="130137" y="868680"/>
            <a:ext cx="4274820" cy="4274820"/>
          </a:xfrm>
          <a:prstGeom prst="rect">
            <a:avLst/>
          </a:prstGeom>
        </p:spPr>
      </p:pic>
      <p:sp>
        <p:nvSpPr>
          <p:cNvPr id="7" name="TextBox 6">
            <a:extLst>
              <a:ext uri="{FF2B5EF4-FFF2-40B4-BE49-F238E27FC236}">
                <a16:creationId xmlns:a16="http://schemas.microsoft.com/office/drawing/2014/main" id="{9DB9591B-1BF6-01E2-FC21-433202FF4CBA}"/>
              </a:ext>
            </a:extLst>
          </p:cNvPr>
          <p:cNvSpPr txBox="1"/>
          <p:nvPr/>
        </p:nvSpPr>
        <p:spPr>
          <a:xfrm>
            <a:off x="4739045" y="868680"/>
            <a:ext cx="4023955" cy="1169551"/>
          </a:xfrm>
          <a:prstGeom prst="rect">
            <a:avLst/>
          </a:prstGeom>
          <a:noFill/>
        </p:spPr>
        <p:txBody>
          <a:bodyPr wrap="square" rtlCol="0">
            <a:spAutoFit/>
          </a:bodyPr>
          <a:lstStyle/>
          <a:p>
            <a:r>
              <a:rPr lang="en-US" dirty="0" err="1"/>
              <a:t>Dapat</a:t>
            </a:r>
            <a:r>
              <a:rPr lang="en-US" dirty="0"/>
              <a:t> </a:t>
            </a:r>
            <a:r>
              <a:rPr lang="en-US" dirty="0" err="1"/>
              <a:t>dilihat</a:t>
            </a:r>
            <a:r>
              <a:rPr lang="en-US" dirty="0"/>
              <a:t> </a:t>
            </a:r>
            <a:r>
              <a:rPr lang="en-US" dirty="0" err="1"/>
              <a:t>bahwa</a:t>
            </a:r>
            <a:r>
              <a:rPr lang="en-US" dirty="0"/>
              <a:t> department data analyst </a:t>
            </a:r>
            <a:r>
              <a:rPr lang="en-US" dirty="0" err="1"/>
              <a:t>memiliki</a:t>
            </a:r>
            <a:r>
              <a:rPr lang="en-US" dirty="0"/>
              <a:t> </a:t>
            </a:r>
            <a:r>
              <a:rPr lang="en-US" dirty="0" err="1"/>
              <a:t>penurunan</a:t>
            </a:r>
            <a:r>
              <a:rPr lang="en-US" dirty="0"/>
              <a:t> </a:t>
            </a:r>
            <a:r>
              <a:rPr lang="en-US" dirty="0" err="1"/>
              <a:t>performa</a:t>
            </a:r>
            <a:r>
              <a:rPr lang="en-US" dirty="0"/>
              <a:t> </a:t>
            </a:r>
            <a:r>
              <a:rPr lang="en-US" dirty="0" err="1"/>
              <a:t>karyawan</a:t>
            </a:r>
            <a:r>
              <a:rPr lang="en-US" dirty="0"/>
              <a:t> </a:t>
            </a:r>
            <a:r>
              <a:rPr lang="en-US" dirty="0" err="1"/>
              <a:t>karena</a:t>
            </a:r>
            <a:r>
              <a:rPr lang="en-US" dirty="0"/>
              <a:t> </a:t>
            </a:r>
            <a:r>
              <a:rPr lang="en-US" dirty="0" err="1"/>
              <a:t>banyaknya</a:t>
            </a:r>
            <a:r>
              <a:rPr lang="en-US" dirty="0"/>
              <a:t> </a:t>
            </a:r>
            <a:r>
              <a:rPr lang="en-US" dirty="0" err="1"/>
              <a:t>karyawan</a:t>
            </a:r>
            <a:r>
              <a:rPr lang="en-US" dirty="0"/>
              <a:t> yang resign </a:t>
            </a:r>
            <a:r>
              <a:rPr lang="en-US" dirty="0" err="1"/>
              <a:t>dengan</a:t>
            </a:r>
            <a:r>
              <a:rPr lang="en-US" dirty="0"/>
              <a:t> </a:t>
            </a:r>
            <a:r>
              <a:rPr lang="en-US" dirty="0" err="1"/>
              <a:t>alasan</a:t>
            </a:r>
            <a:r>
              <a:rPr lang="en-US" dirty="0"/>
              <a:t> toxic culture dan internal conflict yang </a:t>
            </a:r>
            <a:r>
              <a:rPr lang="en-US" dirty="0" err="1"/>
              <a:t>dialami</a:t>
            </a:r>
            <a:r>
              <a:rPr lang="en-US" dirty="0"/>
              <a:t> oleh </a:t>
            </a:r>
            <a:r>
              <a:rPr lang="en-US" dirty="0" err="1"/>
              <a:t>freshgraduate</a:t>
            </a:r>
            <a:r>
              <a:rPr lang="en-US" dirty="0"/>
              <a:t>.</a:t>
            </a:r>
            <a:endParaRPr lang="en-ID" dirty="0"/>
          </a:p>
        </p:txBody>
      </p:sp>
    </p:spTree>
    <p:extLst>
      <p:ext uri="{BB962C8B-B14F-4D97-AF65-F5344CB8AC3E}">
        <p14:creationId xmlns:p14="http://schemas.microsoft.com/office/powerpoint/2010/main" val="7894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45B686-CB4D-8A72-FCAF-88C5D0248670}"/>
              </a:ext>
            </a:extLst>
          </p:cNvPr>
          <p:cNvSpPr txBox="1">
            <a:spLocks/>
          </p:cNvSpPr>
          <p:nvPr/>
        </p:nvSpPr>
        <p:spPr>
          <a:xfrm>
            <a:off x="311700" y="-125465"/>
            <a:ext cx="76323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endParaRPr lang="en-ID"/>
          </a:p>
        </p:txBody>
      </p:sp>
      <p:sp>
        <p:nvSpPr>
          <p:cNvPr id="7" name="Google Shape;54;p13">
            <a:extLst>
              <a:ext uri="{FF2B5EF4-FFF2-40B4-BE49-F238E27FC236}">
                <a16:creationId xmlns:a16="http://schemas.microsoft.com/office/drawing/2014/main" id="{6D19D60A-CB18-FF20-56D8-344BF2C3C31A}"/>
              </a:ext>
            </a:extLst>
          </p:cNvPr>
          <p:cNvSpPr txBox="1">
            <a:spLocks/>
          </p:cNvSpPr>
          <p:nvPr/>
        </p:nvSpPr>
        <p:spPr>
          <a:xfrm>
            <a:off x="0" y="61425"/>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pic>
        <p:nvPicPr>
          <p:cNvPr id="8" name="Picture 7">
            <a:extLst>
              <a:ext uri="{FF2B5EF4-FFF2-40B4-BE49-F238E27FC236}">
                <a16:creationId xmlns:a16="http://schemas.microsoft.com/office/drawing/2014/main" id="{2A45AC2F-201A-69AE-B509-CBD414B60939}"/>
              </a:ext>
            </a:extLst>
          </p:cNvPr>
          <p:cNvPicPr>
            <a:picLocks noChangeAspect="1"/>
          </p:cNvPicPr>
          <p:nvPr/>
        </p:nvPicPr>
        <p:blipFill>
          <a:blip r:embed="rId2"/>
          <a:stretch>
            <a:fillRect/>
          </a:stretch>
        </p:blipFill>
        <p:spPr>
          <a:xfrm>
            <a:off x="311700" y="2004950"/>
            <a:ext cx="8450282" cy="2544420"/>
          </a:xfrm>
          <a:prstGeom prst="rect">
            <a:avLst/>
          </a:prstGeom>
        </p:spPr>
      </p:pic>
      <p:sp>
        <p:nvSpPr>
          <p:cNvPr id="10" name="TextBox 9">
            <a:extLst>
              <a:ext uri="{FF2B5EF4-FFF2-40B4-BE49-F238E27FC236}">
                <a16:creationId xmlns:a16="http://schemas.microsoft.com/office/drawing/2014/main" id="{495726AB-4F82-66F8-8176-F262902C4CAC}"/>
              </a:ext>
            </a:extLst>
          </p:cNvPr>
          <p:cNvSpPr txBox="1"/>
          <p:nvPr/>
        </p:nvSpPr>
        <p:spPr>
          <a:xfrm>
            <a:off x="800100" y="777240"/>
            <a:ext cx="6972300" cy="954107"/>
          </a:xfrm>
          <a:prstGeom prst="rect">
            <a:avLst/>
          </a:prstGeom>
          <a:noFill/>
        </p:spPr>
        <p:txBody>
          <a:bodyPr wrap="square" rtlCol="0">
            <a:spAutoFit/>
          </a:bodyPr>
          <a:lstStyle/>
          <a:p>
            <a:r>
              <a:rPr lang="en-US" dirty="0"/>
              <a:t>Karena </a:t>
            </a:r>
            <a:r>
              <a:rPr lang="en-US" dirty="0" err="1"/>
              <a:t>adanya</a:t>
            </a:r>
            <a:r>
              <a:rPr lang="en-US" dirty="0"/>
              <a:t> </a:t>
            </a:r>
            <a:r>
              <a:rPr lang="en-US" dirty="0" err="1"/>
              <a:t>penurunan</a:t>
            </a:r>
            <a:r>
              <a:rPr lang="en-US" dirty="0"/>
              <a:t> </a:t>
            </a:r>
            <a:r>
              <a:rPr lang="en-US" dirty="0" err="1"/>
              <a:t>performa</a:t>
            </a:r>
            <a:r>
              <a:rPr lang="en-US" dirty="0"/>
              <a:t> di </a:t>
            </a:r>
            <a:r>
              <a:rPr lang="en-US" dirty="0" err="1"/>
              <a:t>sebagian</a:t>
            </a:r>
            <a:r>
              <a:rPr lang="en-US" dirty="0"/>
              <a:t> </a:t>
            </a:r>
            <a:r>
              <a:rPr lang="en-US" dirty="0" err="1"/>
              <a:t>bidang</a:t>
            </a:r>
            <a:r>
              <a:rPr lang="en-US" dirty="0"/>
              <a:t> </a:t>
            </a:r>
            <a:r>
              <a:rPr lang="en-US" dirty="0" err="1"/>
              <a:t>pekerjaan</a:t>
            </a:r>
            <a:r>
              <a:rPr lang="en-US" dirty="0"/>
              <a:t>, </a:t>
            </a:r>
            <a:r>
              <a:rPr lang="en-US" dirty="0" err="1"/>
              <a:t>sehingga</a:t>
            </a:r>
            <a:r>
              <a:rPr lang="en-US" dirty="0"/>
              <a:t> </a:t>
            </a:r>
            <a:r>
              <a:rPr lang="en-US" dirty="0" err="1"/>
              <a:t>dicari</a:t>
            </a:r>
            <a:r>
              <a:rPr lang="en-US" dirty="0"/>
              <a:t> </a:t>
            </a:r>
            <a:r>
              <a:rPr lang="en-US" dirty="0" err="1"/>
              <a:t>tahu</a:t>
            </a:r>
            <a:r>
              <a:rPr lang="en-US" dirty="0"/>
              <a:t> </a:t>
            </a:r>
            <a:r>
              <a:rPr lang="en-US" dirty="0" err="1"/>
              <a:t>apa</a:t>
            </a:r>
            <a:r>
              <a:rPr lang="en-US" dirty="0"/>
              <a:t> </a:t>
            </a:r>
            <a:r>
              <a:rPr lang="en-US" dirty="0" err="1"/>
              <a:t>penyebab</a:t>
            </a:r>
            <a:r>
              <a:rPr lang="en-US" dirty="0"/>
              <a:t> </a:t>
            </a:r>
            <a:r>
              <a:rPr lang="en-US" dirty="0" err="1"/>
              <a:t>karyawan</a:t>
            </a:r>
            <a:r>
              <a:rPr lang="en-US" dirty="0"/>
              <a:t> </a:t>
            </a:r>
            <a:r>
              <a:rPr lang="en-US" dirty="0" err="1"/>
              <a:t>banyak</a:t>
            </a:r>
            <a:r>
              <a:rPr lang="en-US" dirty="0"/>
              <a:t> yang resign. </a:t>
            </a:r>
            <a:r>
              <a:rPr lang="en-US" dirty="0" err="1"/>
              <a:t>Dengan</a:t>
            </a:r>
            <a:r>
              <a:rPr lang="en-US" dirty="0"/>
              <a:t> </a:t>
            </a:r>
            <a:r>
              <a:rPr lang="en-US" dirty="0" err="1"/>
              <a:t>menggunakan</a:t>
            </a:r>
            <a:r>
              <a:rPr lang="en-US" dirty="0"/>
              <a:t> </a:t>
            </a:r>
            <a:r>
              <a:rPr lang="en-US" dirty="0" err="1"/>
              <a:t>metode</a:t>
            </a:r>
            <a:r>
              <a:rPr lang="en-US" dirty="0"/>
              <a:t> logistic regression, </a:t>
            </a:r>
            <a:r>
              <a:rPr lang="en-US" dirty="0" err="1"/>
              <a:t>ditemukan</a:t>
            </a:r>
            <a:r>
              <a:rPr lang="en-US" dirty="0"/>
              <a:t> </a:t>
            </a:r>
            <a:r>
              <a:rPr lang="en-US" dirty="0" err="1"/>
              <a:t>beberapa</a:t>
            </a:r>
            <a:r>
              <a:rPr lang="en-US" dirty="0"/>
              <a:t> </a:t>
            </a:r>
            <a:r>
              <a:rPr lang="en-US" dirty="0" err="1"/>
              <a:t>hal</a:t>
            </a:r>
            <a:r>
              <a:rPr lang="en-US" dirty="0"/>
              <a:t> </a:t>
            </a:r>
            <a:r>
              <a:rPr lang="en-US" dirty="0" err="1"/>
              <a:t>penting</a:t>
            </a:r>
            <a:r>
              <a:rPr lang="en-US" dirty="0"/>
              <a:t> yang </a:t>
            </a:r>
            <a:r>
              <a:rPr lang="en-US" dirty="0" err="1"/>
              <a:t>bisa</a:t>
            </a:r>
            <a:r>
              <a:rPr lang="en-US" dirty="0"/>
              <a:t> </a:t>
            </a:r>
            <a:r>
              <a:rPr lang="en-US" dirty="0" err="1"/>
              <a:t>jadi</a:t>
            </a:r>
            <a:r>
              <a:rPr lang="en-US" dirty="0"/>
              <a:t> </a:t>
            </a:r>
            <a:r>
              <a:rPr lang="en-US" dirty="0" err="1"/>
              <a:t>menjadi</a:t>
            </a:r>
            <a:r>
              <a:rPr lang="en-US" dirty="0"/>
              <a:t> </a:t>
            </a:r>
            <a:r>
              <a:rPr lang="en-US" dirty="0" err="1"/>
              <a:t>penyebab</a:t>
            </a:r>
            <a:r>
              <a:rPr lang="en-US" dirty="0"/>
              <a:t> </a:t>
            </a:r>
            <a:r>
              <a:rPr lang="en-US" dirty="0" err="1"/>
              <a:t>karyawan</a:t>
            </a:r>
            <a:r>
              <a:rPr lang="en-US" dirty="0"/>
              <a:t> resign.</a:t>
            </a:r>
            <a:endParaRPr lang="en-ID" dirty="0"/>
          </a:p>
        </p:txBody>
      </p:sp>
    </p:spTree>
    <p:extLst>
      <p:ext uri="{BB962C8B-B14F-4D97-AF65-F5344CB8AC3E}">
        <p14:creationId xmlns:p14="http://schemas.microsoft.com/office/powerpoint/2010/main" val="366048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C66D46B2-E59B-BEC8-516A-50B6D672380C}"/>
              </a:ext>
            </a:extLst>
          </p:cNvPr>
          <p:cNvSpPr txBox="1">
            <a:spLocks noGrp="1"/>
          </p:cNvSpPr>
          <p:nvPr>
            <p:ph type="title"/>
          </p:nvPr>
        </p:nvSpPr>
        <p:spPr>
          <a:xfrm>
            <a:off x="311150" y="-12700"/>
            <a:ext cx="7632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pic>
        <p:nvPicPr>
          <p:cNvPr id="5" name="Picture 4">
            <a:extLst>
              <a:ext uri="{FF2B5EF4-FFF2-40B4-BE49-F238E27FC236}">
                <a16:creationId xmlns:a16="http://schemas.microsoft.com/office/drawing/2014/main" id="{1BB9AE1B-779E-1FE2-AC5B-C4F5E14942C4}"/>
              </a:ext>
            </a:extLst>
          </p:cNvPr>
          <p:cNvPicPr>
            <a:picLocks noChangeAspect="1"/>
          </p:cNvPicPr>
          <p:nvPr/>
        </p:nvPicPr>
        <p:blipFill>
          <a:blip r:embed="rId2"/>
          <a:stretch>
            <a:fillRect/>
          </a:stretch>
        </p:blipFill>
        <p:spPr>
          <a:xfrm>
            <a:off x="504635" y="734617"/>
            <a:ext cx="5521911" cy="2608976"/>
          </a:xfrm>
          <a:prstGeom prst="rect">
            <a:avLst/>
          </a:prstGeom>
        </p:spPr>
      </p:pic>
      <p:sp>
        <p:nvSpPr>
          <p:cNvPr id="6" name="TextBox 5">
            <a:extLst>
              <a:ext uri="{FF2B5EF4-FFF2-40B4-BE49-F238E27FC236}">
                <a16:creationId xmlns:a16="http://schemas.microsoft.com/office/drawing/2014/main" id="{ACDA41F3-B9E4-C522-D8A3-092A58BAC2AF}"/>
              </a:ext>
            </a:extLst>
          </p:cNvPr>
          <p:cNvSpPr txBox="1"/>
          <p:nvPr/>
        </p:nvSpPr>
        <p:spPr>
          <a:xfrm>
            <a:off x="504635" y="3756660"/>
            <a:ext cx="7439215" cy="1169551"/>
          </a:xfrm>
          <a:prstGeom prst="rect">
            <a:avLst/>
          </a:prstGeom>
          <a:noFill/>
        </p:spPr>
        <p:txBody>
          <a:bodyPr wrap="square" rtlCol="0">
            <a:spAutoFit/>
          </a:bodyPr>
          <a:lstStyle/>
          <a:p>
            <a:r>
              <a:rPr lang="en-US" dirty="0"/>
              <a:t>Dari matrix </a:t>
            </a:r>
            <a:r>
              <a:rPr lang="en-US" dirty="0" err="1"/>
              <a:t>ini</a:t>
            </a:r>
            <a:r>
              <a:rPr lang="en-US" dirty="0"/>
              <a:t> </a:t>
            </a:r>
            <a:r>
              <a:rPr lang="en-US" dirty="0" err="1"/>
              <a:t>ditemukan</a:t>
            </a:r>
            <a:r>
              <a:rPr lang="en-US" dirty="0"/>
              <a:t> </a:t>
            </a:r>
            <a:r>
              <a:rPr lang="en-US" dirty="0" err="1"/>
              <a:t>bahwa</a:t>
            </a:r>
            <a:r>
              <a:rPr lang="en-US" dirty="0"/>
              <a:t> </a:t>
            </a:r>
            <a:r>
              <a:rPr lang="en-US" dirty="0" err="1"/>
              <a:t>karyawan</a:t>
            </a:r>
            <a:r>
              <a:rPr lang="en-US" dirty="0"/>
              <a:t> yang resign </a:t>
            </a:r>
            <a:r>
              <a:rPr lang="en-US" dirty="0" err="1"/>
              <a:t>dengan</a:t>
            </a:r>
            <a:r>
              <a:rPr lang="en-US" dirty="0"/>
              <a:t> </a:t>
            </a:r>
            <a:r>
              <a:rPr lang="en-US" dirty="0" err="1"/>
              <a:t>karyawan</a:t>
            </a:r>
            <a:r>
              <a:rPr lang="en-US" dirty="0"/>
              <a:t> yang </a:t>
            </a:r>
            <a:r>
              <a:rPr lang="en-US" dirty="0" err="1"/>
              <a:t>tidak</a:t>
            </a:r>
            <a:r>
              <a:rPr lang="en-US" dirty="0"/>
              <a:t> resign </a:t>
            </a:r>
            <a:r>
              <a:rPr lang="en-US" dirty="0" err="1"/>
              <a:t>memiliki</a:t>
            </a:r>
            <a:r>
              <a:rPr lang="en-US" dirty="0"/>
              <a:t> input yang </a:t>
            </a:r>
            <a:r>
              <a:rPr lang="en-US" dirty="0" err="1"/>
              <a:t>hampir</a:t>
            </a:r>
            <a:r>
              <a:rPr lang="en-US" dirty="0"/>
              <a:t> </a:t>
            </a:r>
            <a:r>
              <a:rPr lang="en-US" dirty="0" err="1"/>
              <a:t>sama</a:t>
            </a:r>
            <a:r>
              <a:rPr lang="en-US" dirty="0"/>
              <a:t>. </a:t>
            </a:r>
            <a:r>
              <a:rPr lang="en-US" dirty="0" err="1"/>
              <a:t>Alasan</a:t>
            </a:r>
            <a:r>
              <a:rPr lang="en-US" dirty="0"/>
              <a:t> </a:t>
            </a:r>
            <a:r>
              <a:rPr lang="en-US" dirty="0" err="1"/>
              <a:t>utama</a:t>
            </a:r>
            <a:r>
              <a:rPr lang="en-US" dirty="0"/>
              <a:t> </a:t>
            </a:r>
            <a:r>
              <a:rPr lang="en-US" dirty="0" err="1"/>
              <a:t>penyebab</a:t>
            </a:r>
            <a:r>
              <a:rPr lang="en-US" dirty="0"/>
              <a:t> </a:t>
            </a:r>
            <a:r>
              <a:rPr lang="en-US" dirty="0" err="1"/>
              <a:t>karyawan</a:t>
            </a:r>
            <a:r>
              <a:rPr lang="en-US" dirty="0"/>
              <a:t> resign </a:t>
            </a:r>
            <a:r>
              <a:rPr lang="en-US" dirty="0" err="1"/>
              <a:t>adalah</a:t>
            </a:r>
            <a:r>
              <a:rPr lang="en-US" dirty="0"/>
              <a:t> </a:t>
            </a:r>
            <a:r>
              <a:rPr lang="en-US" dirty="0" err="1"/>
              <a:t>masalah</a:t>
            </a:r>
            <a:r>
              <a:rPr lang="en-US" dirty="0"/>
              <a:t> jam </a:t>
            </a:r>
            <a:r>
              <a:rPr lang="en-US" dirty="0" err="1"/>
              <a:t>kerja</a:t>
            </a:r>
            <a:r>
              <a:rPr lang="en-US" dirty="0"/>
              <a:t>.</a:t>
            </a:r>
          </a:p>
          <a:p>
            <a:r>
              <a:rPr lang="en-US" dirty="0"/>
              <a:t>Jika 1 </a:t>
            </a:r>
            <a:r>
              <a:rPr lang="en-US" dirty="0" err="1"/>
              <a:t>karyawan</a:t>
            </a:r>
            <a:r>
              <a:rPr lang="en-US" dirty="0"/>
              <a:t> </a:t>
            </a:r>
            <a:r>
              <a:rPr lang="en-US" dirty="0" err="1"/>
              <a:t>memiliki</a:t>
            </a:r>
            <a:r>
              <a:rPr lang="en-US" dirty="0"/>
              <a:t> jam </a:t>
            </a:r>
            <a:r>
              <a:rPr lang="en-US" dirty="0" err="1"/>
              <a:t>kerja</a:t>
            </a:r>
            <a:r>
              <a:rPr lang="en-US" dirty="0"/>
              <a:t> 8 jam/</a:t>
            </a:r>
            <a:r>
              <a:rPr lang="en-US" dirty="0" err="1"/>
              <a:t>hari</a:t>
            </a:r>
            <a:r>
              <a:rPr lang="en-US" dirty="0"/>
              <a:t>, </a:t>
            </a:r>
            <a:r>
              <a:rPr lang="en-US" dirty="0" err="1"/>
              <a:t>karena</a:t>
            </a:r>
            <a:r>
              <a:rPr lang="en-US" dirty="0"/>
              <a:t> </a:t>
            </a:r>
            <a:r>
              <a:rPr lang="en-US" dirty="0" err="1"/>
              <a:t>terjadinya</a:t>
            </a:r>
            <a:r>
              <a:rPr lang="en-US" dirty="0"/>
              <a:t> </a:t>
            </a:r>
            <a:r>
              <a:rPr lang="en-US" dirty="0" err="1"/>
              <a:t>kekurangan</a:t>
            </a:r>
            <a:r>
              <a:rPr lang="en-US" dirty="0"/>
              <a:t> </a:t>
            </a:r>
            <a:r>
              <a:rPr lang="en-US" dirty="0" err="1"/>
              <a:t>karyawan</a:t>
            </a:r>
            <a:r>
              <a:rPr lang="en-US" dirty="0"/>
              <a:t> </a:t>
            </a:r>
            <a:r>
              <a:rPr lang="en-US" dirty="0" err="1"/>
              <a:t>sehingga</a:t>
            </a:r>
            <a:r>
              <a:rPr lang="en-US" dirty="0"/>
              <a:t> 1 </a:t>
            </a:r>
            <a:r>
              <a:rPr lang="en-US" dirty="0" err="1"/>
              <a:t>karyawan</a:t>
            </a:r>
            <a:r>
              <a:rPr lang="en-US" dirty="0"/>
              <a:t> </a:t>
            </a:r>
            <a:r>
              <a:rPr lang="en-US" dirty="0" err="1"/>
              <a:t>memiliki</a:t>
            </a:r>
            <a:r>
              <a:rPr lang="en-US" dirty="0"/>
              <a:t> jam </a:t>
            </a:r>
            <a:r>
              <a:rPr lang="en-US" dirty="0" err="1"/>
              <a:t>kerja</a:t>
            </a:r>
            <a:r>
              <a:rPr lang="en-US" dirty="0"/>
              <a:t> &gt; 8 jam/</a:t>
            </a:r>
            <a:r>
              <a:rPr lang="en-US" dirty="0" err="1"/>
              <a:t>harinya</a:t>
            </a:r>
            <a:r>
              <a:rPr lang="en-ID" dirty="0"/>
              <a:t>.</a:t>
            </a:r>
            <a:endParaRPr lang="en-US" dirty="0"/>
          </a:p>
        </p:txBody>
      </p:sp>
    </p:spTree>
    <p:extLst>
      <p:ext uri="{BB962C8B-B14F-4D97-AF65-F5344CB8AC3E}">
        <p14:creationId xmlns:p14="http://schemas.microsoft.com/office/powerpoint/2010/main" val="115633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E34CB1-259C-F0BC-ED95-8B3EDF0352E5}"/>
              </a:ext>
            </a:extLst>
          </p:cNvPr>
          <p:cNvSpPr>
            <a:spLocks noGrp="1"/>
          </p:cNvSpPr>
          <p:nvPr>
            <p:ph type="body" idx="1"/>
          </p:nvPr>
        </p:nvSpPr>
        <p:spPr/>
        <p:txBody>
          <a:bodyPr/>
          <a:lstStyle/>
          <a:p>
            <a:pPr marL="114300" indent="0">
              <a:buNone/>
            </a:pPr>
            <a:r>
              <a:rPr lang="en-US" dirty="0" err="1"/>
              <a:t>Rekomendasi</a:t>
            </a:r>
            <a:r>
              <a:rPr lang="en-US" dirty="0"/>
              <a:t>:</a:t>
            </a:r>
          </a:p>
          <a:p>
            <a:pPr>
              <a:buAutoNum type="arabicPeriod"/>
            </a:pPr>
            <a:r>
              <a:rPr lang="en-US" dirty="0" err="1"/>
              <a:t>Dengan</a:t>
            </a:r>
            <a:r>
              <a:rPr lang="en-US" dirty="0"/>
              <a:t> </a:t>
            </a:r>
            <a:r>
              <a:rPr lang="en-US" dirty="0" err="1"/>
              <a:t>penambahan</a:t>
            </a:r>
            <a:r>
              <a:rPr lang="en-US" dirty="0"/>
              <a:t> </a:t>
            </a:r>
            <a:r>
              <a:rPr lang="en-US" dirty="0" err="1"/>
              <a:t>karyawan</a:t>
            </a:r>
            <a:r>
              <a:rPr lang="en-US" dirty="0"/>
              <a:t> yang </a:t>
            </a:r>
            <a:r>
              <a:rPr lang="en-US" dirty="0" err="1"/>
              <a:t>memadai</a:t>
            </a:r>
            <a:r>
              <a:rPr lang="en-US" dirty="0"/>
              <a:t>, </a:t>
            </a:r>
            <a:r>
              <a:rPr lang="en-US" dirty="0" err="1"/>
              <a:t>membuat</a:t>
            </a:r>
            <a:r>
              <a:rPr lang="en-US" dirty="0"/>
              <a:t> </a:t>
            </a:r>
            <a:r>
              <a:rPr lang="en-US" dirty="0" err="1"/>
              <a:t>karyawan</a:t>
            </a:r>
            <a:r>
              <a:rPr lang="en-US" dirty="0"/>
              <a:t> yang </a:t>
            </a:r>
            <a:r>
              <a:rPr lang="en-US" dirty="0" err="1"/>
              <a:t>ada</a:t>
            </a:r>
            <a:r>
              <a:rPr lang="en-US" dirty="0"/>
              <a:t> </a:t>
            </a:r>
            <a:r>
              <a:rPr lang="en-US" dirty="0" err="1"/>
              <a:t>tidak</a:t>
            </a:r>
            <a:r>
              <a:rPr lang="en-US" dirty="0"/>
              <a:t> </a:t>
            </a:r>
            <a:r>
              <a:rPr lang="en-US" dirty="0" err="1"/>
              <a:t>memiliki</a:t>
            </a:r>
            <a:r>
              <a:rPr lang="en-US" dirty="0"/>
              <a:t> jam </a:t>
            </a:r>
            <a:r>
              <a:rPr lang="en-US" dirty="0" err="1"/>
              <a:t>kerja</a:t>
            </a:r>
            <a:r>
              <a:rPr lang="en-US" dirty="0"/>
              <a:t> </a:t>
            </a:r>
            <a:r>
              <a:rPr lang="en-US" dirty="0" err="1"/>
              <a:t>melebihi</a:t>
            </a:r>
            <a:r>
              <a:rPr lang="en-US" dirty="0"/>
              <a:t> </a:t>
            </a:r>
            <a:r>
              <a:rPr lang="en-US" dirty="0" err="1"/>
              <a:t>dari</a:t>
            </a:r>
            <a:r>
              <a:rPr lang="en-US" dirty="0"/>
              <a:t> jam </a:t>
            </a:r>
            <a:r>
              <a:rPr lang="en-US" dirty="0" err="1"/>
              <a:t>kerja</a:t>
            </a:r>
            <a:r>
              <a:rPr lang="en-US" dirty="0"/>
              <a:t> yang </a:t>
            </a:r>
            <a:r>
              <a:rPr lang="en-US" dirty="0" err="1"/>
              <a:t>sebenarnya</a:t>
            </a:r>
            <a:r>
              <a:rPr lang="en-US" dirty="0"/>
              <a:t>.</a:t>
            </a:r>
          </a:p>
          <a:p>
            <a:pPr>
              <a:buAutoNum type="arabicPeriod"/>
            </a:pPr>
            <a:r>
              <a:rPr lang="en-US" dirty="0"/>
              <a:t>Perusahaan </a:t>
            </a:r>
            <a:r>
              <a:rPr lang="en-US" dirty="0" err="1"/>
              <a:t>dapat</a:t>
            </a:r>
            <a:r>
              <a:rPr lang="en-US" dirty="0"/>
              <a:t> </a:t>
            </a:r>
            <a:r>
              <a:rPr lang="en-US" dirty="0" err="1"/>
              <a:t>memberikan</a:t>
            </a:r>
            <a:r>
              <a:rPr lang="en-US" dirty="0"/>
              <a:t> </a:t>
            </a:r>
            <a:r>
              <a:rPr lang="en-US" dirty="0" err="1"/>
              <a:t>tantangan</a:t>
            </a:r>
            <a:r>
              <a:rPr lang="en-US" dirty="0"/>
              <a:t> </a:t>
            </a:r>
            <a:r>
              <a:rPr lang="en-US" dirty="0" err="1"/>
              <a:t>kepada</a:t>
            </a:r>
            <a:r>
              <a:rPr lang="en-US" dirty="0"/>
              <a:t> </a:t>
            </a:r>
            <a:r>
              <a:rPr lang="en-US" dirty="0" err="1"/>
              <a:t>karyawannya</a:t>
            </a:r>
            <a:r>
              <a:rPr lang="en-US" dirty="0"/>
              <a:t> </a:t>
            </a:r>
            <a:r>
              <a:rPr lang="en-US" dirty="0" err="1"/>
              <a:t>sehingga</a:t>
            </a:r>
            <a:r>
              <a:rPr lang="en-US" dirty="0"/>
              <a:t> </a:t>
            </a:r>
            <a:r>
              <a:rPr lang="en-US" dirty="0" err="1"/>
              <a:t>karyawan</a:t>
            </a:r>
            <a:r>
              <a:rPr lang="en-US" dirty="0"/>
              <a:t> </a:t>
            </a:r>
            <a:r>
              <a:rPr lang="en-US" dirty="0" err="1"/>
              <a:t>tidak</a:t>
            </a:r>
            <a:r>
              <a:rPr lang="en-US" dirty="0"/>
              <a:t> </a:t>
            </a:r>
            <a:r>
              <a:rPr lang="en-US" dirty="0" err="1"/>
              <a:t>jenuh</a:t>
            </a:r>
            <a:r>
              <a:rPr lang="en-US" dirty="0"/>
              <a:t> </a:t>
            </a:r>
            <a:r>
              <a:rPr lang="en-US" dirty="0" err="1"/>
              <a:t>dengan</a:t>
            </a:r>
            <a:r>
              <a:rPr lang="en-US" dirty="0"/>
              <a:t> </a:t>
            </a:r>
            <a:r>
              <a:rPr lang="en-US" dirty="0" err="1"/>
              <a:t>pekerjaan</a:t>
            </a:r>
            <a:r>
              <a:rPr lang="en-US" dirty="0"/>
              <a:t> yang </a:t>
            </a:r>
            <a:r>
              <a:rPr lang="en-US" dirty="0" err="1"/>
              <a:t>ada</a:t>
            </a:r>
            <a:r>
              <a:rPr lang="en-US" dirty="0"/>
              <a:t>.</a:t>
            </a:r>
          </a:p>
          <a:p>
            <a:pPr>
              <a:buAutoNum type="arabicPeriod"/>
            </a:pPr>
            <a:r>
              <a:rPr lang="en-US" dirty="0" err="1"/>
              <a:t>Perlu</a:t>
            </a:r>
            <a:r>
              <a:rPr lang="en-US" dirty="0"/>
              <a:t> </a:t>
            </a:r>
            <a:r>
              <a:rPr lang="en-US" dirty="0" err="1"/>
              <a:t>ada</a:t>
            </a:r>
            <a:r>
              <a:rPr lang="en-US" dirty="0"/>
              <a:t> </a:t>
            </a:r>
            <a:r>
              <a:rPr lang="en-US" dirty="0" err="1"/>
              <a:t>nya</a:t>
            </a:r>
            <a:r>
              <a:rPr lang="en-US" dirty="0"/>
              <a:t> </a:t>
            </a:r>
            <a:r>
              <a:rPr lang="en-US" dirty="0" err="1"/>
              <a:t>kegiatan</a:t>
            </a:r>
            <a:r>
              <a:rPr lang="en-US" dirty="0"/>
              <a:t> </a:t>
            </a:r>
            <a:r>
              <a:rPr lang="en-US" dirty="0" err="1"/>
              <a:t>kebersamaan</a:t>
            </a:r>
            <a:r>
              <a:rPr lang="en-US" dirty="0"/>
              <a:t> </a:t>
            </a:r>
            <a:r>
              <a:rPr lang="en-US" dirty="0" err="1"/>
              <a:t>sehingga</a:t>
            </a:r>
            <a:r>
              <a:rPr lang="en-US" dirty="0"/>
              <a:t> </a:t>
            </a:r>
            <a:r>
              <a:rPr lang="en-US" dirty="0" err="1"/>
              <a:t>dapat</a:t>
            </a:r>
            <a:r>
              <a:rPr lang="en-US" dirty="0"/>
              <a:t> </a:t>
            </a:r>
            <a:r>
              <a:rPr lang="en-US" dirty="0" err="1"/>
              <a:t>membangun</a:t>
            </a:r>
            <a:r>
              <a:rPr lang="en-US" dirty="0"/>
              <a:t> rasa </a:t>
            </a:r>
            <a:r>
              <a:rPr lang="en-US" dirty="0" err="1"/>
              <a:t>percaya</a:t>
            </a:r>
            <a:r>
              <a:rPr lang="en-US" dirty="0"/>
              <a:t> </a:t>
            </a:r>
            <a:r>
              <a:rPr lang="en-US" dirty="0" err="1"/>
              <a:t>antar</a:t>
            </a:r>
            <a:r>
              <a:rPr lang="en-US" dirty="0"/>
              <a:t> </a:t>
            </a:r>
            <a:r>
              <a:rPr lang="en-US" dirty="0" err="1"/>
              <a:t>karyawan</a:t>
            </a:r>
            <a:r>
              <a:rPr lang="en-US" dirty="0"/>
              <a:t> di </a:t>
            </a:r>
            <a:r>
              <a:rPr lang="en-US" dirty="0" err="1"/>
              <a:t>setiap</a:t>
            </a:r>
            <a:r>
              <a:rPr lang="en-US" dirty="0"/>
              <a:t> </a:t>
            </a:r>
            <a:r>
              <a:rPr lang="en-US" dirty="0" err="1"/>
              <a:t>bidangnya</a:t>
            </a:r>
            <a:r>
              <a:rPr lang="en-US" dirty="0"/>
              <a:t>.</a:t>
            </a:r>
          </a:p>
          <a:p>
            <a:pPr>
              <a:buAutoNum type="arabicPeriod"/>
            </a:pPr>
            <a:r>
              <a:rPr lang="en-US" dirty="0"/>
              <a:t>Karena </a:t>
            </a:r>
            <a:r>
              <a:rPr lang="en-US" dirty="0" err="1"/>
              <a:t>masih</a:t>
            </a:r>
            <a:r>
              <a:rPr lang="en-US" dirty="0"/>
              <a:t> </a:t>
            </a:r>
            <a:r>
              <a:rPr lang="en-US" dirty="0" err="1"/>
              <a:t>banyaknya</a:t>
            </a:r>
            <a:r>
              <a:rPr lang="en-US" dirty="0"/>
              <a:t> </a:t>
            </a:r>
            <a:r>
              <a:rPr lang="en-US" dirty="0" err="1"/>
              <a:t>karyawan</a:t>
            </a:r>
            <a:r>
              <a:rPr lang="en-US" dirty="0"/>
              <a:t> yang </a:t>
            </a:r>
            <a:r>
              <a:rPr lang="en-US" dirty="0" err="1"/>
              <a:t>freshgraduate</a:t>
            </a:r>
            <a:r>
              <a:rPr lang="en-US" dirty="0"/>
              <a:t>, </a:t>
            </a:r>
            <a:r>
              <a:rPr lang="en-US" dirty="0" err="1"/>
              <a:t>perusahaan</a:t>
            </a:r>
            <a:r>
              <a:rPr lang="en-US" dirty="0"/>
              <a:t> [</a:t>
            </a:r>
            <a:r>
              <a:rPr lang="en-US" dirty="0" err="1"/>
              <a:t>erlu</a:t>
            </a:r>
            <a:r>
              <a:rPr lang="en-US" dirty="0"/>
              <a:t> </a:t>
            </a:r>
            <a:r>
              <a:rPr lang="en-US" dirty="0" err="1"/>
              <a:t>memberikan</a:t>
            </a:r>
            <a:r>
              <a:rPr lang="en-US" dirty="0"/>
              <a:t> </a:t>
            </a:r>
            <a:r>
              <a:rPr lang="en-US" dirty="0" err="1"/>
              <a:t>jaminan</a:t>
            </a:r>
            <a:r>
              <a:rPr lang="en-US" dirty="0"/>
              <a:t> </a:t>
            </a:r>
            <a:r>
              <a:rPr lang="en-US" dirty="0" err="1"/>
              <a:t>kepada</a:t>
            </a:r>
            <a:r>
              <a:rPr lang="en-US" dirty="0"/>
              <a:t> </a:t>
            </a:r>
            <a:r>
              <a:rPr lang="en-US" dirty="0" err="1"/>
              <a:t>mereka</a:t>
            </a:r>
            <a:r>
              <a:rPr lang="en-US" dirty="0"/>
              <a:t> </a:t>
            </a:r>
            <a:r>
              <a:rPr lang="en-US" dirty="0" err="1"/>
              <a:t>mengenai</a:t>
            </a:r>
            <a:r>
              <a:rPr lang="en-US" dirty="0"/>
              <a:t> </a:t>
            </a:r>
            <a:r>
              <a:rPr lang="en-US" dirty="0" err="1"/>
              <a:t>masalah</a:t>
            </a:r>
            <a:r>
              <a:rPr lang="en-US" dirty="0"/>
              <a:t> </a:t>
            </a:r>
            <a:r>
              <a:rPr lang="en-US" dirty="0" err="1"/>
              <a:t>karir</a:t>
            </a:r>
            <a:r>
              <a:rPr lang="en-US" dirty="0"/>
              <a:t> </a:t>
            </a:r>
            <a:r>
              <a:rPr lang="en-US" dirty="0" err="1"/>
              <a:t>mereka</a:t>
            </a:r>
            <a:r>
              <a:rPr lang="en-US" dirty="0"/>
              <a:t> </a:t>
            </a:r>
            <a:r>
              <a:rPr lang="en-US" dirty="0" err="1"/>
              <a:t>ke</a:t>
            </a:r>
            <a:r>
              <a:rPr lang="en-US" dirty="0"/>
              <a:t> </a:t>
            </a:r>
            <a:r>
              <a:rPr lang="en-US" dirty="0" err="1"/>
              <a:t>depannya</a:t>
            </a:r>
            <a:r>
              <a:rPr lang="en-US" dirty="0"/>
              <a:t>.</a:t>
            </a:r>
          </a:p>
          <a:p>
            <a:pPr>
              <a:buAutoNum type="arabicPeriod"/>
            </a:pPr>
            <a:endParaRPr lang="en-ID" dirty="0"/>
          </a:p>
        </p:txBody>
      </p:sp>
      <p:sp>
        <p:nvSpPr>
          <p:cNvPr id="4" name="Google Shape;54;p13">
            <a:extLst>
              <a:ext uri="{FF2B5EF4-FFF2-40B4-BE49-F238E27FC236}">
                <a16:creationId xmlns:a16="http://schemas.microsoft.com/office/drawing/2014/main" id="{D1E418C6-8069-0B0A-28CA-0F2A11FFB8CA}"/>
              </a:ext>
            </a:extLst>
          </p:cNvPr>
          <p:cNvSpPr txBox="1">
            <a:spLocks noGrp="1"/>
          </p:cNvSpPr>
          <p:nvPr>
            <p:ph type="title"/>
          </p:nvPr>
        </p:nvSpPr>
        <p:spPr>
          <a:xfrm>
            <a:off x="311150" y="-26988"/>
            <a:ext cx="7632700" cy="601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spTree>
    <p:extLst>
      <p:ext uri="{BB962C8B-B14F-4D97-AF65-F5344CB8AC3E}">
        <p14:creationId xmlns:p14="http://schemas.microsoft.com/office/powerpoint/2010/main" val="132114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D02C-04F4-3383-34AC-0B5787AAFB7B}"/>
              </a:ext>
            </a:extLst>
          </p:cNvPr>
          <p:cNvSpPr>
            <a:spLocks noGrp="1"/>
          </p:cNvSpPr>
          <p:nvPr>
            <p:ph type="title"/>
          </p:nvPr>
        </p:nvSpPr>
        <p:spPr/>
        <p:txBody>
          <a:bodyPr/>
          <a:lstStyle/>
          <a:p>
            <a:r>
              <a:rPr lang="en-US" dirty="0"/>
              <a:t>Data </a:t>
            </a:r>
            <a:r>
              <a:rPr lang="en" b="1" dirty="0"/>
              <a:t>Preprocessing</a:t>
            </a:r>
            <a:endParaRPr lang="en-ID" dirty="0"/>
          </a:p>
        </p:txBody>
      </p:sp>
      <p:sp>
        <p:nvSpPr>
          <p:cNvPr id="4" name="Google Shape;115;p27">
            <a:extLst>
              <a:ext uri="{FF2B5EF4-FFF2-40B4-BE49-F238E27FC236}">
                <a16:creationId xmlns:a16="http://schemas.microsoft.com/office/drawing/2014/main" id="{B7F190D8-EFFF-5671-D2BA-3D4A281A422A}"/>
              </a:ext>
            </a:extLst>
          </p:cNvPr>
          <p:cNvSpPr txBox="1"/>
          <p:nvPr/>
        </p:nvSpPr>
        <p:spPr>
          <a:xfrm>
            <a:off x="0" y="4851884"/>
            <a:ext cx="9144000" cy="323135"/>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900" dirty="0">
                <a:solidFill>
                  <a:srgbClr val="000000"/>
                </a:solidFill>
              </a:rPr>
              <a:t>Untuk selengkapnya, dapat melihat jupyter notebook </a:t>
            </a:r>
            <a:r>
              <a:rPr lang="en" sz="900" dirty="0"/>
              <a:t>disini :</a:t>
            </a:r>
            <a:r>
              <a:rPr lang="en-ID" sz="900" dirty="0"/>
              <a:t>https://colab.research.google.com/drive/1FhNnenIWKl5vIGZAI0K2spMoiV00x0D4#scrollTo=omUp_0oJkM8k</a:t>
            </a:r>
            <a:endParaRPr sz="900" dirty="0">
              <a:solidFill>
                <a:srgbClr val="000000"/>
              </a:solidFill>
            </a:endParaRPr>
          </a:p>
        </p:txBody>
      </p:sp>
      <p:graphicFrame>
        <p:nvGraphicFramePr>
          <p:cNvPr id="5" name="Diagram 4">
            <a:extLst>
              <a:ext uri="{FF2B5EF4-FFF2-40B4-BE49-F238E27FC236}">
                <a16:creationId xmlns:a16="http://schemas.microsoft.com/office/drawing/2014/main" id="{E8EB4D23-82CE-B86C-4ABB-AAF0F2BDFFED}"/>
              </a:ext>
            </a:extLst>
          </p:cNvPr>
          <p:cNvGraphicFramePr/>
          <p:nvPr>
            <p:extLst>
              <p:ext uri="{D42A27DB-BD31-4B8C-83A1-F6EECF244321}">
                <p14:modId xmlns:p14="http://schemas.microsoft.com/office/powerpoint/2010/main" val="4101253231"/>
              </p:ext>
            </p:extLst>
          </p:nvPr>
        </p:nvGraphicFramePr>
        <p:xfrm>
          <a:off x="116356" y="654425"/>
          <a:ext cx="8663232" cy="4197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152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pic>
        <p:nvPicPr>
          <p:cNvPr id="5" name="Picture 4">
            <a:extLst>
              <a:ext uri="{FF2B5EF4-FFF2-40B4-BE49-F238E27FC236}">
                <a16:creationId xmlns:a16="http://schemas.microsoft.com/office/drawing/2014/main" id="{4AD0ABD5-8E0A-0766-6EBB-C4448E0CAE1A}"/>
              </a:ext>
            </a:extLst>
          </p:cNvPr>
          <p:cNvPicPr>
            <a:picLocks noChangeAspect="1"/>
          </p:cNvPicPr>
          <p:nvPr/>
        </p:nvPicPr>
        <p:blipFill>
          <a:blip r:embed="rId3"/>
          <a:stretch>
            <a:fillRect/>
          </a:stretch>
        </p:blipFill>
        <p:spPr>
          <a:xfrm>
            <a:off x="665797" y="814874"/>
            <a:ext cx="7286625" cy="2725387"/>
          </a:xfrm>
          <a:prstGeom prst="rect">
            <a:avLst/>
          </a:prstGeom>
        </p:spPr>
      </p:pic>
      <p:sp>
        <p:nvSpPr>
          <p:cNvPr id="6" name="TextBox 5">
            <a:extLst>
              <a:ext uri="{FF2B5EF4-FFF2-40B4-BE49-F238E27FC236}">
                <a16:creationId xmlns:a16="http://schemas.microsoft.com/office/drawing/2014/main" id="{ED56A49F-1F96-ECA3-0A07-4E3F53C8BA9C}"/>
              </a:ext>
            </a:extLst>
          </p:cNvPr>
          <p:cNvSpPr txBox="1"/>
          <p:nvPr/>
        </p:nvSpPr>
        <p:spPr>
          <a:xfrm>
            <a:off x="640080" y="3794760"/>
            <a:ext cx="7338060" cy="738664"/>
          </a:xfrm>
          <a:prstGeom prst="rect">
            <a:avLst/>
          </a:prstGeom>
          <a:noFill/>
        </p:spPr>
        <p:txBody>
          <a:bodyPr wrap="square" rtlCol="0">
            <a:spAutoFit/>
          </a:bodyPr>
          <a:lstStyle/>
          <a:p>
            <a:r>
              <a:rPr lang="en-US" dirty="0"/>
              <a:t>Dari </a:t>
            </a:r>
            <a:r>
              <a:rPr lang="en-US" dirty="0" err="1"/>
              <a:t>grafik</a:t>
            </a:r>
            <a:r>
              <a:rPr lang="en-US" dirty="0"/>
              <a:t> </a:t>
            </a:r>
            <a:r>
              <a:rPr lang="en-US" dirty="0" err="1"/>
              <a:t>diatas</a:t>
            </a:r>
            <a:r>
              <a:rPr lang="en-US" dirty="0"/>
              <a:t>, pada </a:t>
            </a:r>
            <a:r>
              <a:rPr lang="en-US" dirty="0" err="1"/>
              <a:t>tahun</a:t>
            </a:r>
            <a:r>
              <a:rPr lang="en-US" dirty="0"/>
              <a:t> 2011 </a:t>
            </a:r>
            <a:r>
              <a:rPr lang="en-US" dirty="0" err="1"/>
              <a:t>merupakan</a:t>
            </a:r>
            <a:r>
              <a:rPr lang="en-US" dirty="0"/>
              <a:t> </a:t>
            </a:r>
            <a:r>
              <a:rPr lang="en-US" dirty="0" err="1"/>
              <a:t>tahun</a:t>
            </a:r>
            <a:r>
              <a:rPr lang="en-US" dirty="0"/>
              <a:t> </a:t>
            </a:r>
            <a:r>
              <a:rPr lang="en-US" dirty="0" err="1"/>
              <a:t>banyaknya</a:t>
            </a:r>
            <a:r>
              <a:rPr lang="en-US" dirty="0"/>
              <a:t> </a:t>
            </a:r>
            <a:r>
              <a:rPr lang="en-US" dirty="0" err="1"/>
              <a:t>penerimaan</a:t>
            </a:r>
            <a:r>
              <a:rPr lang="en-US" dirty="0"/>
              <a:t> </a:t>
            </a:r>
            <a:r>
              <a:rPr lang="en-US" dirty="0" err="1"/>
              <a:t>karyawan</a:t>
            </a:r>
            <a:r>
              <a:rPr lang="en-US" dirty="0"/>
              <a:t> </a:t>
            </a:r>
            <a:r>
              <a:rPr lang="en-US" dirty="0" err="1"/>
              <a:t>baru</a:t>
            </a:r>
            <a:r>
              <a:rPr lang="en-US" dirty="0"/>
              <a:t>. Di </a:t>
            </a:r>
            <a:r>
              <a:rPr lang="en-US" dirty="0" err="1"/>
              <a:t>tahun</a:t>
            </a:r>
            <a:r>
              <a:rPr lang="en-US" dirty="0"/>
              <a:t>- </a:t>
            </a:r>
            <a:r>
              <a:rPr lang="en-US" dirty="0" err="1"/>
              <a:t>tahun</a:t>
            </a:r>
            <a:r>
              <a:rPr lang="en-US" dirty="0"/>
              <a:t> </a:t>
            </a:r>
            <a:r>
              <a:rPr lang="en-US" dirty="0" err="1"/>
              <a:t>setelahnya</a:t>
            </a:r>
            <a:r>
              <a:rPr lang="en-US" dirty="0"/>
              <a:t>, </a:t>
            </a:r>
            <a:r>
              <a:rPr lang="en-US" dirty="0" err="1"/>
              <a:t>memiliki</a:t>
            </a:r>
            <a:r>
              <a:rPr lang="en-US" dirty="0"/>
              <a:t> </a:t>
            </a:r>
            <a:r>
              <a:rPr lang="en-US" dirty="0" err="1"/>
              <a:t>penurunan</a:t>
            </a:r>
            <a:r>
              <a:rPr lang="en-US" dirty="0"/>
              <a:t> </a:t>
            </a:r>
            <a:r>
              <a:rPr lang="en-US" dirty="0" err="1"/>
              <a:t>penerimaan</a:t>
            </a:r>
            <a:r>
              <a:rPr lang="en-US" dirty="0"/>
              <a:t> </a:t>
            </a:r>
            <a:r>
              <a:rPr lang="en-US" dirty="0" err="1"/>
              <a:t>karyawan</a:t>
            </a:r>
            <a:r>
              <a:rPr lang="en-US" dirty="0"/>
              <a:t> </a:t>
            </a:r>
            <a:r>
              <a:rPr lang="en-US" dirty="0" err="1"/>
              <a:t>baru</a:t>
            </a:r>
            <a:r>
              <a:rPr lang="en-US" dirty="0"/>
              <a:t> pada </a:t>
            </a:r>
            <a:r>
              <a:rPr lang="en-US" dirty="0" err="1"/>
              <a:t>perusahaan</a:t>
            </a:r>
            <a:r>
              <a:rPr lang="en-US" dirty="0"/>
              <a:t> </a:t>
            </a:r>
            <a:r>
              <a:rPr lang="en-US" dirty="0" err="1"/>
              <a:t>ini</a:t>
            </a:r>
            <a:r>
              <a:rPr lang="en-US" dirty="0"/>
              <a:t>.</a:t>
            </a: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25C260-A7C9-3946-C2DE-E3FD7D471B7E}"/>
              </a:ext>
            </a:extLst>
          </p:cNvPr>
          <p:cNvSpPr txBox="1">
            <a:spLocks noGrp="1"/>
          </p:cNvSpPr>
          <p:nvPr>
            <p:ph type="title"/>
          </p:nvPr>
        </p:nvSpPr>
        <p:spPr>
          <a:xfrm>
            <a:off x="311150" y="0"/>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pic>
        <p:nvPicPr>
          <p:cNvPr id="6" name="Picture 5">
            <a:extLst>
              <a:ext uri="{FF2B5EF4-FFF2-40B4-BE49-F238E27FC236}">
                <a16:creationId xmlns:a16="http://schemas.microsoft.com/office/drawing/2014/main" id="{69166772-7C78-06D4-3B85-32E67EF7201A}"/>
              </a:ext>
            </a:extLst>
          </p:cNvPr>
          <p:cNvPicPr>
            <a:picLocks noChangeAspect="1"/>
          </p:cNvPicPr>
          <p:nvPr/>
        </p:nvPicPr>
        <p:blipFill>
          <a:blip r:embed="rId2"/>
          <a:stretch>
            <a:fillRect/>
          </a:stretch>
        </p:blipFill>
        <p:spPr>
          <a:xfrm>
            <a:off x="311150" y="573088"/>
            <a:ext cx="8299450" cy="2709896"/>
          </a:xfrm>
          <a:prstGeom prst="rect">
            <a:avLst/>
          </a:prstGeom>
        </p:spPr>
      </p:pic>
      <p:sp>
        <p:nvSpPr>
          <p:cNvPr id="8" name="TextBox 7">
            <a:extLst>
              <a:ext uri="{FF2B5EF4-FFF2-40B4-BE49-F238E27FC236}">
                <a16:creationId xmlns:a16="http://schemas.microsoft.com/office/drawing/2014/main" id="{3153D38C-935A-EAC9-E821-1321CE9BF4E7}"/>
              </a:ext>
            </a:extLst>
          </p:cNvPr>
          <p:cNvSpPr txBox="1"/>
          <p:nvPr/>
        </p:nvSpPr>
        <p:spPr>
          <a:xfrm>
            <a:off x="617220" y="3688080"/>
            <a:ext cx="7802880" cy="523220"/>
          </a:xfrm>
          <a:prstGeom prst="rect">
            <a:avLst/>
          </a:prstGeom>
          <a:noFill/>
        </p:spPr>
        <p:txBody>
          <a:bodyPr wrap="square" rtlCol="0">
            <a:spAutoFit/>
          </a:bodyPr>
          <a:lstStyle/>
          <a:p>
            <a:r>
              <a:rPr lang="en-US" dirty="0"/>
              <a:t>Pada </a:t>
            </a:r>
            <a:r>
              <a:rPr lang="en-US" dirty="0" err="1"/>
              <a:t>grafik</a:t>
            </a:r>
            <a:r>
              <a:rPr lang="en-US" dirty="0"/>
              <a:t> </a:t>
            </a:r>
            <a:r>
              <a:rPr lang="en-US" dirty="0" err="1"/>
              <a:t>diatas</a:t>
            </a:r>
            <a:r>
              <a:rPr lang="en-US" dirty="0"/>
              <a:t>, </a:t>
            </a:r>
            <a:r>
              <a:rPr lang="en-US" dirty="0" err="1"/>
              <a:t>dapat</a:t>
            </a:r>
            <a:r>
              <a:rPr lang="en-US" dirty="0"/>
              <a:t> </a:t>
            </a:r>
            <a:r>
              <a:rPr lang="en-US" dirty="0" err="1"/>
              <a:t>disimpulkan</a:t>
            </a:r>
            <a:r>
              <a:rPr lang="en-US" dirty="0"/>
              <a:t> </a:t>
            </a:r>
            <a:r>
              <a:rPr lang="en-US" dirty="0" err="1"/>
              <a:t>bahwa</a:t>
            </a:r>
            <a:r>
              <a:rPr lang="en-US" dirty="0"/>
              <a:t> pada </a:t>
            </a:r>
            <a:r>
              <a:rPr lang="en-US" dirty="0" err="1"/>
              <a:t>tahun</a:t>
            </a:r>
            <a:r>
              <a:rPr lang="en-US" dirty="0"/>
              <a:t> 2018, </a:t>
            </a:r>
            <a:r>
              <a:rPr lang="en-US" dirty="0" err="1"/>
              <a:t>merupakan</a:t>
            </a:r>
            <a:r>
              <a:rPr lang="en-US" dirty="0"/>
              <a:t> </a:t>
            </a:r>
            <a:r>
              <a:rPr lang="en-US" dirty="0" err="1"/>
              <a:t>tahun</a:t>
            </a:r>
            <a:r>
              <a:rPr lang="en-US" dirty="0"/>
              <a:t> </a:t>
            </a:r>
            <a:r>
              <a:rPr lang="en-US" dirty="0" err="1"/>
              <a:t>dimana</a:t>
            </a:r>
            <a:r>
              <a:rPr lang="en-US" dirty="0"/>
              <a:t> </a:t>
            </a:r>
            <a:r>
              <a:rPr lang="en-US" dirty="0" err="1"/>
              <a:t>banyaknya</a:t>
            </a:r>
            <a:r>
              <a:rPr lang="en-US" dirty="0"/>
              <a:t> </a:t>
            </a:r>
            <a:r>
              <a:rPr lang="en-US" dirty="0" err="1"/>
              <a:t>karyawan</a:t>
            </a:r>
            <a:r>
              <a:rPr lang="en-US" dirty="0"/>
              <a:t> yang resign </a:t>
            </a:r>
            <a:r>
              <a:rPr lang="en-US" dirty="0" err="1"/>
              <a:t>dari</a:t>
            </a:r>
            <a:r>
              <a:rPr lang="en-US" dirty="0"/>
              <a:t> </a:t>
            </a:r>
            <a:r>
              <a:rPr lang="en-US" dirty="0" err="1"/>
              <a:t>perusahaan</a:t>
            </a:r>
            <a:r>
              <a:rPr lang="en-US" dirty="0"/>
              <a:t> </a:t>
            </a:r>
            <a:r>
              <a:rPr lang="en-US" dirty="0" err="1"/>
              <a:t>tersebut</a:t>
            </a:r>
            <a:r>
              <a:rPr lang="en-US" dirty="0"/>
              <a:t>.</a:t>
            </a:r>
            <a:endParaRPr lang="en-ID" dirty="0"/>
          </a:p>
        </p:txBody>
      </p:sp>
    </p:spTree>
    <p:extLst>
      <p:ext uri="{BB962C8B-B14F-4D97-AF65-F5344CB8AC3E}">
        <p14:creationId xmlns:p14="http://schemas.microsoft.com/office/powerpoint/2010/main" val="411936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4;p13">
            <a:extLst>
              <a:ext uri="{FF2B5EF4-FFF2-40B4-BE49-F238E27FC236}">
                <a16:creationId xmlns:a16="http://schemas.microsoft.com/office/drawing/2014/main" id="{2DF680B1-8FE3-880D-257F-D011E61B4588}"/>
              </a:ext>
            </a:extLst>
          </p:cNvPr>
          <p:cNvSpPr txBox="1">
            <a:spLocks/>
          </p:cNvSpPr>
          <p:nvPr/>
        </p:nvSpPr>
        <p:spPr>
          <a:xfrm>
            <a:off x="0" y="37175"/>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Annual Report on Employee Number Changes</a:t>
            </a:r>
            <a:endParaRPr lang="en-US" sz="1798" dirty="0">
              <a:latin typeface="Roboto"/>
              <a:ea typeface="Roboto"/>
              <a:cs typeface="Roboto"/>
              <a:sym typeface="Roboto"/>
            </a:endParaRPr>
          </a:p>
          <a:p>
            <a:pPr>
              <a:buSzPts val="990"/>
            </a:pPr>
            <a:endParaRPr lang="en-US" sz="1798" b="1" dirty="0">
              <a:latin typeface="Roboto"/>
              <a:ea typeface="Roboto"/>
              <a:cs typeface="Roboto"/>
              <a:sym typeface="Roboto"/>
            </a:endParaRPr>
          </a:p>
        </p:txBody>
      </p:sp>
      <p:pic>
        <p:nvPicPr>
          <p:cNvPr id="9" name="Picture 8">
            <a:extLst>
              <a:ext uri="{FF2B5EF4-FFF2-40B4-BE49-F238E27FC236}">
                <a16:creationId xmlns:a16="http://schemas.microsoft.com/office/drawing/2014/main" id="{BA6502C8-BC80-F52C-81AB-82C9142D37BB}"/>
              </a:ext>
            </a:extLst>
          </p:cNvPr>
          <p:cNvPicPr>
            <a:picLocks noChangeAspect="1"/>
          </p:cNvPicPr>
          <p:nvPr/>
        </p:nvPicPr>
        <p:blipFill>
          <a:blip r:embed="rId2"/>
          <a:stretch>
            <a:fillRect/>
          </a:stretch>
        </p:blipFill>
        <p:spPr>
          <a:xfrm>
            <a:off x="476250" y="720090"/>
            <a:ext cx="8191500" cy="2667000"/>
          </a:xfrm>
          <a:prstGeom prst="rect">
            <a:avLst/>
          </a:prstGeom>
        </p:spPr>
      </p:pic>
      <p:sp>
        <p:nvSpPr>
          <p:cNvPr id="10" name="TextBox 9">
            <a:extLst>
              <a:ext uri="{FF2B5EF4-FFF2-40B4-BE49-F238E27FC236}">
                <a16:creationId xmlns:a16="http://schemas.microsoft.com/office/drawing/2014/main" id="{130C078F-AB28-6457-367E-25633D85F0F3}"/>
              </a:ext>
            </a:extLst>
          </p:cNvPr>
          <p:cNvSpPr txBox="1"/>
          <p:nvPr/>
        </p:nvSpPr>
        <p:spPr>
          <a:xfrm>
            <a:off x="449580" y="3756660"/>
            <a:ext cx="8404860" cy="954107"/>
          </a:xfrm>
          <a:prstGeom prst="rect">
            <a:avLst/>
          </a:prstGeom>
          <a:noFill/>
        </p:spPr>
        <p:txBody>
          <a:bodyPr wrap="square" rtlCol="0">
            <a:spAutoFit/>
          </a:bodyPr>
          <a:lstStyle/>
          <a:p>
            <a:r>
              <a:rPr lang="en-US" dirty="0"/>
              <a:t>Pada </a:t>
            </a:r>
            <a:r>
              <a:rPr lang="en-US" dirty="0" err="1"/>
              <a:t>grafik</a:t>
            </a:r>
            <a:r>
              <a:rPr lang="en-US" dirty="0"/>
              <a:t> </a:t>
            </a:r>
            <a:r>
              <a:rPr lang="en-US" dirty="0" err="1"/>
              <a:t>diatas</a:t>
            </a:r>
            <a:r>
              <a:rPr lang="en-US" dirty="0"/>
              <a:t>, </a:t>
            </a:r>
            <a:r>
              <a:rPr lang="en-US" dirty="0" err="1"/>
              <a:t>ditemukan</a:t>
            </a:r>
            <a:r>
              <a:rPr lang="en-US" dirty="0"/>
              <a:t> </a:t>
            </a:r>
            <a:r>
              <a:rPr lang="en-US" dirty="0" err="1"/>
              <a:t>bahwa</a:t>
            </a:r>
            <a:r>
              <a:rPr lang="en-US" dirty="0"/>
              <a:t> </a:t>
            </a:r>
            <a:r>
              <a:rPr lang="en-US" dirty="0" err="1"/>
              <a:t>dari</a:t>
            </a:r>
            <a:r>
              <a:rPr lang="en-US" dirty="0"/>
              <a:t> </a:t>
            </a:r>
            <a:r>
              <a:rPr lang="en-US" dirty="0" err="1"/>
              <a:t>tahun</a:t>
            </a:r>
            <a:r>
              <a:rPr lang="en-US" dirty="0"/>
              <a:t> 2011 </a:t>
            </a:r>
            <a:r>
              <a:rPr lang="en-US" dirty="0" err="1"/>
              <a:t>sampai</a:t>
            </a:r>
            <a:r>
              <a:rPr lang="en-US" dirty="0"/>
              <a:t> </a:t>
            </a:r>
            <a:r>
              <a:rPr lang="en-US" dirty="0" err="1"/>
              <a:t>dengan</a:t>
            </a:r>
            <a:r>
              <a:rPr lang="en-US" dirty="0"/>
              <a:t> </a:t>
            </a:r>
            <a:r>
              <a:rPr lang="en-US" dirty="0" err="1"/>
              <a:t>tahun</a:t>
            </a:r>
            <a:r>
              <a:rPr lang="en-US" dirty="0"/>
              <a:t> 2016, </a:t>
            </a:r>
            <a:r>
              <a:rPr lang="en-US" dirty="0" err="1"/>
              <a:t>jumlah</a:t>
            </a:r>
            <a:r>
              <a:rPr lang="en-US" dirty="0"/>
              <a:t> </a:t>
            </a:r>
            <a:r>
              <a:rPr lang="en-US" dirty="0" err="1"/>
              <a:t>karyawan</a:t>
            </a:r>
            <a:r>
              <a:rPr lang="en-US" dirty="0"/>
              <a:t> yang </a:t>
            </a:r>
            <a:r>
              <a:rPr lang="en-US" dirty="0" err="1"/>
              <a:t>masuk</a:t>
            </a:r>
            <a:r>
              <a:rPr lang="en-US" dirty="0"/>
              <a:t> </a:t>
            </a:r>
            <a:r>
              <a:rPr lang="en-US" dirty="0" err="1"/>
              <a:t>lebih</a:t>
            </a:r>
            <a:r>
              <a:rPr lang="en-US" dirty="0"/>
              <a:t> </a:t>
            </a:r>
            <a:r>
              <a:rPr lang="en-US" dirty="0" err="1"/>
              <a:t>banyak</a:t>
            </a:r>
            <a:r>
              <a:rPr lang="en-US" dirty="0"/>
              <a:t> </a:t>
            </a:r>
            <a:r>
              <a:rPr lang="en-US" dirty="0" err="1"/>
              <a:t>dibandingkan</a:t>
            </a:r>
            <a:r>
              <a:rPr lang="en-US" dirty="0"/>
              <a:t> </a:t>
            </a:r>
            <a:r>
              <a:rPr lang="en-US" dirty="0" err="1"/>
              <a:t>dengan</a:t>
            </a:r>
            <a:r>
              <a:rPr lang="en-US" dirty="0"/>
              <a:t> </a:t>
            </a:r>
            <a:r>
              <a:rPr lang="en-US" dirty="0" err="1"/>
              <a:t>jumlah</a:t>
            </a:r>
            <a:r>
              <a:rPr lang="en-US" dirty="0"/>
              <a:t> </a:t>
            </a:r>
            <a:r>
              <a:rPr lang="en-US" dirty="0" err="1"/>
              <a:t>karyawan</a:t>
            </a:r>
            <a:r>
              <a:rPr lang="en-US" dirty="0"/>
              <a:t> yang </a:t>
            </a:r>
            <a:r>
              <a:rPr lang="en-US" dirty="0" err="1"/>
              <a:t>keluar</a:t>
            </a:r>
            <a:r>
              <a:rPr lang="en-US" dirty="0"/>
              <a:t>. </a:t>
            </a:r>
            <a:r>
              <a:rPr lang="en-US" dirty="0" err="1"/>
              <a:t>Sedangkan</a:t>
            </a:r>
            <a:r>
              <a:rPr lang="en-US" dirty="0"/>
              <a:t> pada </a:t>
            </a:r>
            <a:r>
              <a:rPr lang="en-US" dirty="0" err="1"/>
              <a:t>tahun</a:t>
            </a:r>
            <a:r>
              <a:rPr lang="en-US" dirty="0"/>
              <a:t>- </a:t>
            </a:r>
            <a:r>
              <a:rPr lang="en-US" dirty="0" err="1"/>
              <a:t>tahun</a:t>
            </a:r>
            <a:r>
              <a:rPr lang="en-US" dirty="0"/>
              <a:t> </a:t>
            </a:r>
            <a:r>
              <a:rPr lang="en-US" dirty="0" err="1"/>
              <a:t>berikutnya</a:t>
            </a:r>
            <a:r>
              <a:rPr lang="en-US" dirty="0"/>
              <a:t>, </a:t>
            </a:r>
            <a:r>
              <a:rPr lang="en-US" dirty="0" err="1"/>
              <a:t>memiliki</a:t>
            </a:r>
            <a:r>
              <a:rPr lang="en-US" dirty="0"/>
              <a:t> </a:t>
            </a:r>
            <a:r>
              <a:rPr lang="en-US" dirty="0" err="1"/>
              <a:t>penurunan</a:t>
            </a:r>
            <a:r>
              <a:rPr lang="en-US" dirty="0"/>
              <a:t> </a:t>
            </a:r>
            <a:r>
              <a:rPr lang="en-US" dirty="0" err="1"/>
              <a:t>jumlah</a:t>
            </a:r>
            <a:r>
              <a:rPr lang="en-US" dirty="0"/>
              <a:t> </a:t>
            </a:r>
            <a:r>
              <a:rPr lang="en-US" dirty="0" err="1"/>
              <a:t>karyawan</a:t>
            </a:r>
            <a:r>
              <a:rPr lang="en-US" dirty="0"/>
              <a:t> yang </a:t>
            </a:r>
            <a:r>
              <a:rPr lang="en-US" dirty="0" err="1"/>
              <a:t>diterima</a:t>
            </a:r>
            <a:r>
              <a:rPr lang="en-US" dirty="0"/>
              <a:t> dan </a:t>
            </a:r>
            <a:r>
              <a:rPr lang="en-US" dirty="0" err="1"/>
              <a:t>lebih</a:t>
            </a:r>
            <a:r>
              <a:rPr lang="en-US" dirty="0"/>
              <a:t> </a:t>
            </a:r>
            <a:r>
              <a:rPr lang="en-US" dirty="0" err="1"/>
              <a:t>banyak</a:t>
            </a:r>
            <a:r>
              <a:rPr lang="en-US" dirty="0"/>
              <a:t> </a:t>
            </a:r>
            <a:r>
              <a:rPr lang="en-US" dirty="0" err="1"/>
              <a:t>karyawan</a:t>
            </a:r>
            <a:r>
              <a:rPr lang="en-US" dirty="0"/>
              <a:t> yang resign.</a:t>
            </a:r>
            <a:endParaRPr lang="en-ID" dirty="0"/>
          </a:p>
        </p:txBody>
      </p:sp>
    </p:spTree>
    <p:extLst>
      <p:ext uri="{BB962C8B-B14F-4D97-AF65-F5344CB8AC3E}">
        <p14:creationId xmlns:p14="http://schemas.microsoft.com/office/powerpoint/2010/main" val="2046276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BBBD0A-F27A-2C7F-DE0E-CD70B92EAD70}"/>
              </a:ext>
            </a:extLst>
          </p:cNvPr>
          <p:cNvSpPr>
            <a:spLocks noGrp="1"/>
          </p:cNvSpPr>
          <p:nvPr>
            <p:ph type="body" idx="1"/>
          </p:nvPr>
        </p:nvSpPr>
        <p:spPr/>
        <p:txBody>
          <a:bodyPr/>
          <a:lstStyle/>
          <a:p>
            <a:pPr marL="114300" indent="0">
              <a:buNone/>
            </a:pPr>
            <a:r>
              <a:rPr lang="en-US" dirty="0"/>
              <a:t>Dari data yang </a:t>
            </a:r>
            <a:r>
              <a:rPr lang="en-US" dirty="0" err="1"/>
              <a:t>telah</a:t>
            </a:r>
            <a:r>
              <a:rPr lang="en-US" dirty="0"/>
              <a:t> di </a:t>
            </a:r>
            <a:r>
              <a:rPr lang="en-US" dirty="0" err="1"/>
              <a:t>jabarkan</a:t>
            </a:r>
            <a:r>
              <a:rPr lang="en-US" dirty="0"/>
              <a:t> pada slide </a:t>
            </a:r>
            <a:r>
              <a:rPr lang="en-US" dirty="0" err="1"/>
              <a:t>sebelumnya</a:t>
            </a:r>
            <a:r>
              <a:rPr lang="en-US" dirty="0"/>
              <a:t>, </a:t>
            </a:r>
            <a:r>
              <a:rPr lang="en-US" dirty="0" err="1"/>
              <a:t>dapat</a:t>
            </a:r>
            <a:r>
              <a:rPr lang="en-US" dirty="0"/>
              <a:t> di </a:t>
            </a:r>
            <a:r>
              <a:rPr lang="en-US" dirty="0" err="1"/>
              <a:t>simpulkan</a:t>
            </a:r>
            <a:r>
              <a:rPr lang="en-US" dirty="0"/>
              <a:t> </a:t>
            </a:r>
            <a:r>
              <a:rPr lang="en-US" dirty="0" err="1"/>
              <a:t>bahwa</a:t>
            </a:r>
            <a:r>
              <a:rPr lang="en-US" dirty="0"/>
              <a:t> </a:t>
            </a:r>
            <a:r>
              <a:rPr lang="en-US" dirty="0" err="1"/>
              <a:t>adanya</a:t>
            </a:r>
            <a:r>
              <a:rPr lang="en-US" dirty="0"/>
              <a:t> problem di </a:t>
            </a:r>
            <a:r>
              <a:rPr lang="en-US" dirty="0" err="1"/>
              <a:t>setiap</a:t>
            </a:r>
            <a:r>
              <a:rPr lang="en-US" dirty="0"/>
              <a:t> </a:t>
            </a:r>
            <a:r>
              <a:rPr lang="en-US" dirty="0" err="1"/>
              <a:t>tahunnya</a:t>
            </a:r>
            <a:r>
              <a:rPr lang="en-US" dirty="0"/>
              <a:t> pada </a:t>
            </a:r>
            <a:r>
              <a:rPr lang="en-US" dirty="0" err="1"/>
              <a:t>jumlah</a:t>
            </a:r>
            <a:r>
              <a:rPr lang="en-US" dirty="0"/>
              <a:t> </a:t>
            </a:r>
            <a:r>
              <a:rPr lang="en-US" dirty="0" err="1"/>
              <a:t>karyawannya</a:t>
            </a:r>
            <a:r>
              <a:rPr lang="en-US" dirty="0"/>
              <a:t>.</a:t>
            </a:r>
          </a:p>
          <a:p>
            <a:pPr marL="114300" indent="0">
              <a:buNone/>
            </a:pPr>
            <a:r>
              <a:rPr lang="en-US" dirty="0"/>
              <a:t>Pada </a:t>
            </a:r>
            <a:r>
              <a:rPr lang="en-US" dirty="0" err="1"/>
              <a:t>tahun</a:t>
            </a:r>
            <a:r>
              <a:rPr lang="en-US" dirty="0"/>
              <a:t> 2018, </a:t>
            </a:r>
            <a:r>
              <a:rPr lang="en-US" dirty="0" err="1"/>
              <a:t>terjadi</a:t>
            </a:r>
            <a:r>
              <a:rPr lang="en-US" dirty="0"/>
              <a:t> </a:t>
            </a:r>
            <a:r>
              <a:rPr lang="en-US" dirty="0" err="1"/>
              <a:t>banyaknya</a:t>
            </a:r>
            <a:r>
              <a:rPr lang="en-US" dirty="0"/>
              <a:t> </a:t>
            </a:r>
            <a:r>
              <a:rPr lang="en-US" dirty="0" err="1"/>
              <a:t>karyawan</a:t>
            </a:r>
            <a:r>
              <a:rPr lang="en-US" dirty="0"/>
              <a:t> yang resign, </a:t>
            </a:r>
            <a:r>
              <a:rPr lang="en-US" dirty="0" err="1"/>
              <a:t>sehingga</a:t>
            </a:r>
            <a:r>
              <a:rPr lang="en-US" dirty="0"/>
              <a:t> </a:t>
            </a:r>
            <a:r>
              <a:rPr lang="en-US" dirty="0" err="1"/>
              <a:t>perlu</a:t>
            </a:r>
            <a:r>
              <a:rPr lang="en-US" dirty="0"/>
              <a:t> </a:t>
            </a:r>
            <a:r>
              <a:rPr lang="en-US" dirty="0" err="1"/>
              <a:t>diselidiki</a:t>
            </a:r>
            <a:r>
              <a:rPr lang="en-US" dirty="0"/>
              <a:t> </a:t>
            </a:r>
            <a:r>
              <a:rPr lang="en-US" dirty="0" err="1"/>
              <a:t>hal</a:t>
            </a:r>
            <a:r>
              <a:rPr lang="en-US" dirty="0"/>
              <a:t> </a:t>
            </a:r>
            <a:r>
              <a:rPr lang="en-US" dirty="0" err="1"/>
              <a:t>apa</a:t>
            </a:r>
            <a:r>
              <a:rPr lang="en-US" dirty="0"/>
              <a:t> yang </a:t>
            </a:r>
            <a:r>
              <a:rPr lang="en-US" dirty="0" err="1"/>
              <a:t>menjadi</a:t>
            </a:r>
            <a:r>
              <a:rPr lang="en-US" dirty="0"/>
              <a:t> </a:t>
            </a:r>
            <a:r>
              <a:rPr lang="en-US" dirty="0" err="1"/>
              <a:t>problrm</a:t>
            </a:r>
            <a:r>
              <a:rPr lang="en-US" dirty="0"/>
              <a:t> </a:t>
            </a:r>
            <a:r>
              <a:rPr lang="en-US" dirty="0" err="1"/>
              <a:t>karyawan</a:t>
            </a:r>
            <a:r>
              <a:rPr lang="en-US" dirty="0"/>
              <a:t> resign.</a:t>
            </a:r>
          </a:p>
          <a:p>
            <a:pPr marL="114300" indent="0">
              <a:buNone/>
            </a:pPr>
            <a:r>
              <a:rPr lang="en-US" dirty="0"/>
              <a:t>Pada </a:t>
            </a:r>
            <a:r>
              <a:rPr lang="en-US" dirty="0" err="1"/>
              <a:t>tahun</a:t>
            </a:r>
            <a:r>
              <a:rPr lang="en-US" dirty="0"/>
              <a:t> 2011, </a:t>
            </a:r>
            <a:r>
              <a:rPr lang="en-US" dirty="0" err="1"/>
              <a:t>banyaknya</a:t>
            </a:r>
            <a:r>
              <a:rPr lang="en-US" dirty="0"/>
              <a:t> </a:t>
            </a:r>
            <a:r>
              <a:rPr lang="en-US" dirty="0" err="1"/>
              <a:t>karyawan</a:t>
            </a:r>
            <a:r>
              <a:rPr lang="en-US" dirty="0"/>
              <a:t> yang </a:t>
            </a:r>
            <a:r>
              <a:rPr lang="en-US" dirty="0" err="1"/>
              <a:t>diterima</a:t>
            </a:r>
            <a:r>
              <a:rPr lang="en-US" dirty="0"/>
              <a:t> di </a:t>
            </a:r>
            <a:r>
              <a:rPr lang="en-US" dirty="0" err="1"/>
              <a:t>perusahaan</a:t>
            </a:r>
            <a:r>
              <a:rPr lang="en-US" dirty="0"/>
              <a:t> </a:t>
            </a:r>
            <a:r>
              <a:rPr lang="en-US" dirty="0" err="1"/>
              <a:t>ini</a:t>
            </a:r>
            <a:r>
              <a:rPr lang="en-US" dirty="0"/>
              <a:t>, </a:t>
            </a:r>
            <a:r>
              <a:rPr lang="en-US" dirty="0" err="1"/>
              <a:t>dari</a:t>
            </a:r>
            <a:r>
              <a:rPr lang="en-US" dirty="0"/>
              <a:t> </a:t>
            </a:r>
            <a:r>
              <a:rPr lang="en-US" dirty="0" err="1"/>
              <a:t>hal</a:t>
            </a:r>
            <a:r>
              <a:rPr lang="en-US" dirty="0"/>
              <a:t> </a:t>
            </a:r>
            <a:r>
              <a:rPr lang="en-US" dirty="0" err="1"/>
              <a:t>ini</a:t>
            </a:r>
            <a:r>
              <a:rPr lang="en-US" dirty="0"/>
              <a:t> </a:t>
            </a:r>
            <a:r>
              <a:rPr lang="en-US" dirty="0" err="1"/>
              <a:t>dapat</a:t>
            </a:r>
            <a:r>
              <a:rPr lang="en-US" dirty="0"/>
              <a:t> </a:t>
            </a:r>
            <a:r>
              <a:rPr lang="en-US" dirty="0" err="1"/>
              <a:t>diselidiki</a:t>
            </a:r>
            <a:r>
              <a:rPr lang="en-US" dirty="0"/>
              <a:t>, </a:t>
            </a:r>
            <a:r>
              <a:rPr lang="en-US" dirty="0" err="1"/>
              <a:t>ada</a:t>
            </a:r>
            <a:r>
              <a:rPr lang="en-US" dirty="0"/>
              <a:t> trend </a:t>
            </a:r>
            <a:r>
              <a:rPr lang="en-US" dirty="0" err="1"/>
              <a:t>atau</a:t>
            </a:r>
            <a:r>
              <a:rPr lang="en-US" dirty="0"/>
              <a:t> </a:t>
            </a:r>
            <a:r>
              <a:rPr lang="en-US" dirty="0" err="1"/>
              <a:t>hal</a:t>
            </a:r>
            <a:r>
              <a:rPr lang="en-US" dirty="0"/>
              <a:t> yang </a:t>
            </a:r>
            <a:r>
              <a:rPr lang="en-US" dirty="0" err="1"/>
              <a:t>dapat</a:t>
            </a:r>
            <a:r>
              <a:rPr lang="en-US" dirty="0"/>
              <a:t> </a:t>
            </a:r>
            <a:r>
              <a:rPr lang="en-US" dirty="0" err="1"/>
              <a:t>membuat</a:t>
            </a:r>
            <a:r>
              <a:rPr lang="en-US" dirty="0"/>
              <a:t> </a:t>
            </a:r>
            <a:r>
              <a:rPr lang="en-US" dirty="0" err="1"/>
              <a:t>karyawan</a:t>
            </a:r>
            <a:r>
              <a:rPr lang="en-US" dirty="0"/>
              <a:t> </a:t>
            </a:r>
            <a:r>
              <a:rPr lang="en-US" dirty="0" err="1"/>
              <a:t>masuk</a:t>
            </a:r>
            <a:r>
              <a:rPr lang="en-US" dirty="0"/>
              <a:t> </a:t>
            </a:r>
            <a:r>
              <a:rPr lang="en-US" dirty="0" err="1"/>
              <a:t>ke</a:t>
            </a:r>
            <a:r>
              <a:rPr lang="en-US" dirty="0"/>
              <a:t> </a:t>
            </a:r>
            <a:r>
              <a:rPr lang="en-US" dirty="0" err="1"/>
              <a:t>perusahaan</a:t>
            </a:r>
            <a:r>
              <a:rPr lang="en-US" dirty="0"/>
              <a:t> </a:t>
            </a:r>
            <a:r>
              <a:rPr lang="en-US" dirty="0" err="1"/>
              <a:t>ini</a:t>
            </a:r>
            <a:r>
              <a:rPr lang="en-US" dirty="0"/>
              <a:t> dan </a:t>
            </a:r>
            <a:r>
              <a:rPr lang="en-US" dirty="0" err="1"/>
              <a:t>sedikit</a:t>
            </a:r>
            <a:r>
              <a:rPr lang="en-US" dirty="0"/>
              <a:t> yang </a:t>
            </a:r>
            <a:r>
              <a:rPr lang="en-US" dirty="0" err="1"/>
              <a:t>melakukan</a:t>
            </a:r>
            <a:r>
              <a:rPr lang="en-US" dirty="0"/>
              <a:t> </a:t>
            </a:r>
            <a:r>
              <a:rPr lang="en-US" dirty="0" err="1"/>
              <a:t>pengunduran</a:t>
            </a:r>
            <a:r>
              <a:rPr lang="en-US" dirty="0"/>
              <a:t> </a:t>
            </a:r>
            <a:r>
              <a:rPr lang="en-US" dirty="0" err="1"/>
              <a:t>diri</a:t>
            </a:r>
            <a:r>
              <a:rPr lang="en-US" dirty="0"/>
              <a:t>.</a:t>
            </a:r>
            <a:endParaRPr lang="en-ID" dirty="0"/>
          </a:p>
        </p:txBody>
      </p:sp>
      <p:sp>
        <p:nvSpPr>
          <p:cNvPr id="4" name="Google Shape;54;p13">
            <a:extLst>
              <a:ext uri="{FF2B5EF4-FFF2-40B4-BE49-F238E27FC236}">
                <a16:creationId xmlns:a16="http://schemas.microsoft.com/office/drawing/2014/main" id="{A0C9791C-569E-B727-BA11-3AEC9A8C379B}"/>
              </a:ext>
            </a:extLst>
          </p:cNvPr>
          <p:cNvSpPr txBox="1">
            <a:spLocks noGrp="1"/>
          </p:cNvSpPr>
          <p:nvPr>
            <p:ph type="title"/>
          </p:nvPr>
        </p:nvSpPr>
        <p:spPr>
          <a:xfrm>
            <a:off x="311150" y="0"/>
            <a:ext cx="7632700" cy="547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Annual Report on Employee Number Changes</a:t>
            </a:r>
            <a:endParaRPr lang="en-US" sz="1798" dirty="0">
              <a:latin typeface="Roboto"/>
              <a:ea typeface="Roboto"/>
              <a:cs typeface="Roboto"/>
              <a:sym typeface="Roboto"/>
            </a:endParaRPr>
          </a:p>
          <a:p>
            <a:pPr>
              <a:buSzPts val="990"/>
            </a:pPr>
            <a:endParaRPr lang="en-US" sz="1798" b="1" dirty="0">
              <a:latin typeface="Roboto"/>
              <a:ea typeface="Roboto"/>
              <a:cs typeface="Roboto"/>
              <a:sym typeface="Roboto"/>
            </a:endParaRPr>
          </a:p>
        </p:txBody>
      </p:sp>
    </p:spTree>
    <p:extLst>
      <p:ext uri="{BB962C8B-B14F-4D97-AF65-F5344CB8AC3E}">
        <p14:creationId xmlns:p14="http://schemas.microsoft.com/office/powerpoint/2010/main" val="2642143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652EB093-9D21-7275-1BE6-A7AD5AEF83FA}"/>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Resign Reason Analysis for Employee Attrition Management Strategy</a:t>
            </a:r>
            <a:endParaRPr sz="1798" b="1" dirty="0">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32D2FDCF-A9D1-59C9-92E8-A45AB36CB500}"/>
              </a:ext>
            </a:extLst>
          </p:cNvPr>
          <p:cNvPicPr>
            <a:picLocks noChangeAspect="1"/>
          </p:cNvPicPr>
          <p:nvPr/>
        </p:nvPicPr>
        <p:blipFill>
          <a:blip r:embed="rId2"/>
          <a:stretch>
            <a:fillRect/>
          </a:stretch>
        </p:blipFill>
        <p:spPr>
          <a:xfrm>
            <a:off x="487680" y="637615"/>
            <a:ext cx="4286250" cy="4286250"/>
          </a:xfrm>
          <a:prstGeom prst="rect">
            <a:avLst/>
          </a:prstGeom>
        </p:spPr>
      </p:pic>
      <p:sp>
        <p:nvSpPr>
          <p:cNvPr id="7" name="TextBox 6">
            <a:extLst>
              <a:ext uri="{FF2B5EF4-FFF2-40B4-BE49-F238E27FC236}">
                <a16:creationId xmlns:a16="http://schemas.microsoft.com/office/drawing/2014/main" id="{AA37C50D-22E6-32B1-64D8-3B0D3540D06D}"/>
              </a:ext>
            </a:extLst>
          </p:cNvPr>
          <p:cNvSpPr txBox="1"/>
          <p:nvPr/>
        </p:nvSpPr>
        <p:spPr>
          <a:xfrm>
            <a:off x="5052060" y="868680"/>
            <a:ext cx="3992880" cy="954107"/>
          </a:xfrm>
          <a:prstGeom prst="rect">
            <a:avLst/>
          </a:prstGeom>
          <a:noFill/>
        </p:spPr>
        <p:txBody>
          <a:bodyPr wrap="square" rtlCol="0">
            <a:spAutoFit/>
          </a:bodyPr>
          <a:lstStyle/>
          <a:p>
            <a:r>
              <a:rPr lang="en-US" dirty="0"/>
              <a:t>Pada </a:t>
            </a:r>
            <a:r>
              <a:rPr lang="en-US" dirty="0" err="1"/>
              <a:t>gambar</a:t>
            </a:r>
            <a:r>
              <a:rPr lang="en-US" dirty="0"/>
              <a:t> </a:t>
            </a:r>
            <a:r>
              <a:rPr lang="en-US" dirty="0" err="1"/>
              <a:t>disamping</a:t>
            </a:r>
            <a:r>
              <a:rPr lang="en-US" dirty="0"/>
              <a:t>, </a:t>
            </a:r>
            <a:r>
              <a:rPr lang="en-US" dirty="0" err="1"/>
              <a:t>merupakan</a:t>
            </a:r>
            <a:r>
              <a:rPr lang="en-US" dirty="0"/>
              <a:t> </a:t>
            </a:r>
            <a:r>
              <a:rPr lang="en-US" dirty="0" err="1"/>
              <a:t>alasan-alsan</a:t>
            </a:r>
            <a:r>
              <a:rPr lang="en-US" dirty="0"/>
              <a:t> </a:t>
            </a:r>
            <a:r>
              <a:rPr lang="en-US" dirty="0" err="1"/>
              <a:t>karyawan</a:t>
            </a:r>
            <a:r>
              <a:rPr lang="en-US" dirty="0"/>
              <a:t> yang </a:t>
            </a:r>
            <a:r>
              <a:rPr lang="en-US" dirty="0" err="1"/>
              <a:t>melakukan</a:t>
            </a:r>
            <a:r>
              <a:rPr lang="en-US" dirty="0"/>
              <a:t> resign </a:t>
            </a:r>
            <a:r>
              <a:rPr lang="en-US" dirty="0" err="1"/>
              <a:t>dari</a:t>
            </a:r>
            <a:r>
              <a:rPr lang="en-US" dirty="0"/>
              <a:t> </a:t>
            </a:r>
            <a:r>
              <a:rPr lang="en-US" dirty="0" err="1"/>
              <a:t>perusahaan</a:t>
            </a:r>
            <a:r>
              <a:rPr lang="en-US" dirty="0"/>
              <a:t> </a:t>
            </a:r>
            <a:r>
              <a:rPr lang="en-US" dirty="0" err="1"/>
              <a:t>tersbut</a:t>
            </a:r>
            <a:r>
              <a:rPr lang="en-US" dirty="0"/>
              <a:t> di </a:t>
            </a:r>
            <a:r>
              <a:rPr lang="en-US" dirty="0" err="1"/>
              <a:t>setiap</a:t>
            </a:r>
            <a:r>
              <a:rPr lang="en-US" dirty="0"/>
              <a:t> </a:t>
            </a:r>
            <a:r>
              <a:rPr lang="en-US" dirty="0" err="1"/>
              <a:t>bidang</a:t>
            </a:r>
            <a:r>
              <a:rPr lang="en-US" dirty="0"/>
              <a:t> </a:t>
            </a:r>
            <a:r>
              <a:rPr lang="en-US" dirty="0" err="1"/>
              <a:t>pekerjaanya</a:t>
            </a:r>
            <a:r>
              <a:rPr lang="en-US" dirty="0"/>
              <a:t>. </a:t>
            </a:r>
            <a:endParaRPr lang="en-ID" dirty="0"/>
          </a:p>
        </p:txBody>
      </p:sp>
    </p:spTree>
    <p:extLst>
      <p:ext uri="{BB962C8B-B14F-4D97-AF65-F5344CB8AC3E}">
        <p14:creationId xmlns:p14="http://schemas.microsoft.com/office/powerpoint/2010/main" val="386137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98598B06-A1DC-436E-9077-DF5BEDD79C6F}"/>
              </a:ext>
            </a:extLst>
          </p:cNvPr>
          <p:cNvSpPr txBox="1">
            <a:spLocks noGrp="1"/>
          </p:cNvSpPr>
          <p:nvPr>
            <p:ph type="title"/>
          </p:nvPr>
        </p:nvSpPr>
        <p:spPr>
          <a:xfrm>
            <a:off x="311150" y="-30163"/>
            <a:ext cx="76327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Resign Reason Analysis for Employee Attrition Management Strategy</a:t>
            </a:r>
            <a:endParaRPr sz="1798" b="1" dirty="0">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951E6872-3C89-F2D7-F7F4-71E0C12C699F}"/>
              </a:ext>
            </a:extLst>
          </p:cNvPr>
          <p:cNvPicPr>
            <a:picLocks noChangeAspect="1"/>
          </p:cNvPicPr>
          <p:nvPr/>
        </p:nvPicPr>
        <p:blipFill>
          <a:blip r:embed="rId2"/>
          <a:stretch>
            <a:fillRect/>
          </a:stretch>
        </p:blipFill>
        <p:spPr>
          <a:xfrm>
            <a:off x="311150" y="633095"/>
            <a:ext cx="8477250" cy="2749550"/>
          </a:xfrm>
          <a:prstGeom prst="rect">
            <a:avLst/>
          </a:prstGeom>
        </p:spPr>
      </p:pic>
      <p:sp>
        <p:nvSpPr>
          <p:cNvPr id="7" name="TextBox 6">
            <a:extLst>
              <a:ext uri="{FF2B5EF4-FFF2-40B4-BE49-F238E27FC236}">
                <a16:creationId xmlns:a16="http://schemas.microsoft.com/office/drawing/2014/main" id="{B366EEAE-B8BC-CB2F-8D8C-E9E2B2EFBB95}"/>
              </a:ext>
            </a:extLst>
          </p:cNvPr>
          <p:cNvSpPr txBox="1"/>
          <p:nvPr/>
        </p:nvSpPr>
        <p:spPr>
          <a:xfrm>
            <a:off x="311150" y="3665220"/>
            <a:ext cx="8672830" cy="738664"/>
          </a:xfrm>
          <a:prstGeom prst="rect">
            <a:avLst/>
          </a:prstGeom>
          <a:noFill/>
        </p:spPr>
        <p:txBody>
          <a:bodyPr wrap="square" rtlCol="0">
            <a:spAutoFit/>
          </a:bodyPr>
          <a:lstStyle/>
          <a:p>
            <a:r>
              <a:rPr lang="en-US" dirty="0"/>
              <a:t>Pada </a:t>
            </a:r>
            <a:r>
              <a:rPr lang="en-US" dirty="0" err="1"/>
              <a:t>gambar</a:t>
            </a:r>
            <a:r>
              <a:rPr lang="en-US" dirty="0"/>
              <a:t> </a:t>
            </a:r>
            <a:r>
              <a:rPr lang="en-US" dirty="0" err="1"/>
              <a:t>grafik</a:t>
            </a:r>
            <a:r>
              <a:rPr lang="en-US" dirty="0"/>
              <a:t> di </a:t>
            </a:r>
            <a:r>
              <a:rPr lang="en-US" dirty="0" err="1"/>
              <a:t>atas</a:t>
            </a:r>
            <a:r>
              <a:rPr lang="en-US" dirty="0"/>
              <a:t>,  </a:t>
            </a:r>
            <a:r>
              <a:rPr lang="en-US" dirty="0" err="1"/>
              <a:t>merupakan</a:t>
            </a:r>
            <a:r>
              <a:rPr lang="en-US" dirty="0"/>
              <a:t> </a:t>
            </a:r>
            <a:r>
              <a:rPr lang="en-US" dirty="0" err="1"/>
              <a:t>presentasi</a:t>
            </a:r>
            <a:r>
              <a:rPr lang="en-US" dirty="0"/>
              <a:t> </a:t>
            </a:r>
            <a:r>
              <a:rPr lang="en-US" dirty="0" err="1"/>
              <a:t>karyawan</a:t>
            </a:r>
            <a:r>
              <a:rPr lang="en-US" dirty="0"/>
              <a:t> yang </a:t>
            </a:r>
            <a:r>
              <a:rPr lang="en-US" dirty="0" err="1"/>
              <a:t>tidak</a:t>
            </a:r>
            <a:r>
              <a:rPr lang="en-US" dirty="0"/>
              <a:t> resign </a:t>
            </a:r>
            <a:r>
              <a:rPr lang="en-US" dirty="0" err="1"/>
              <a:t>dari</a:t>
            </a:r>
            <a:r>
              <a:rPr lang="en-US" dirty="0"/>
              <a:t> </a:t>
            </a:r>
            <a:r>
              <a:rPr lang="en-US" dirty="0" err="1"/>
              <a:t>pekerjaanya</a:t>
            </a:r>
            <a:r>
              <a:rPr lang="en-US" dirty="0"/>
              <a:t>. Dari data </a:t>
            </a:r>
            <a:r>
              <a:rPr lang="en-US" dirty="0" err="1"/>
              <a:t>diatas</a:t>
            </a:r>
            <a:r>
              <a:rPr lang="en-US" dirty="0"/>
              <a:t>, </a:t>
            </a:r>
            <a:r>
              <a:rPr lang="en-US" dirty="0" err="1"/>
              <a:t>dapat</a:t>
            </a:r>
            <a:r>
              <a:rPr lang="en-US" dirty="0"/>
              <a:t> di </a:t>
            </a:r>
            <a:r>
              <a:rPr lang="en-US" dirty="0" err="1"/>
              <a:t>simpulkan</a:t>
            </a:r>
            <a:r>
              <a:rPr lang="en-US" dirty="0"/>
              <a:t> </a:t>
            </a:r>
            <a:r>
              <a:rPr lang="en-US" dirty="0" err="1"/>
              <a:t>bahwa</a:t>
            </a:r>
            <a:r>
              <a:rPr lang="en-US" dirty="0"/>
              <a:t> </a:t>
            </a:r>
            <a:r>
              <a:rPr lang="en-US" dirty="0" err="1"/>
              <a:t>bidang</a:t>
            </a:r>
            <a:r>
              <a:rPr lang="en-US" dirty="0"/>
              <a:t> </a:t>
            </a:r>
            <a:r>
              <a:rPr lang="en-US" dirty="0" err="1"/>
              <a:t>pekerjaan</a:t>
            </a:r>
            <a:r>
              <a:rPr lang="en-US" dirty="0"/>
              <a:t> Data Analyst </a:t>
            </a:r>
            <a:r>
              <a:rPr lang="en-US" dirty="0" err="1"/>
              <a:t>merupakan</a:t>
            </a:r>
            <a:r>
              <a:rPr lang="en-US" dirty="0"/>
              <a:t> </a:t>
            </a:r>
            <a:r>
              <a:rPr lang="en-US" dirty="0" err="1"/>
              <a:t>bidang</a:t>
            </a:r>
            <a:r>
              <a:rPr lang="en-US" dirty="0"/>
              <a:t> </a:t>
            </a:r>
            <a:r>
              <a:rPr lang="en-US" dirty="0" err="1"/>
              <a:t>pekerjaan</a:t>
            </a:r>
            <a:r>
              <a:rPr lang="en-US" dirty="0"/>
              <a:t> yang </a:t>
            </a:r>
            <a:r>
              <a:rPr lang="en-US" dirty="0" err="1"/>
              <a:t>memiliki</a:t>
            </a:r>
            <a:r>
              <a:rPr lang="en-US" dirty="0"/>
              <a:t> </a:t>
            </a:r>
            <a:r>
              <a:rPr lang="en-US" dirty="0" err="1"/>
              <a:t>tingkat</a:t>
            </a:r>
            <a:r>
              <a:rPr lang="en-US" dirty="0"/>
              <a:t> </a:t>
            </a:r>
            <a:r>
              <a:rPr lang="en-US" dirty="0" err="1"/>
              <a:t>presentase</a:t>
            </a:r>
            <a:r>
              <a:rPr lang="en-US" dirty="0"/>
              <a:t> resign yang </a:t>
            </a:r>
            <a:r>
              <a:rPr lang="en-US" dirty="0" err="1"/>
              <a:t>lebih</a:t>
            </a:r>
            <a:r>
              <a:rPr lang="en-US" dirty="0"/>
              <a:t> </a:t>
            </a:r>
            <a:r>
              <a:rPr lang="en-US" dirty="0" err="1"/>
              <a:t>besar</a:t>
            </a:r>
            <a:r>
              <a:rPr lang="en-US" dirty="0"/>
              <a:t> </a:t>
            </a:r>
            <a:r>
              <a:rPr lang="en-US" dirty="0" err="1"/>
              <a:t>dibandingkan</a:t>
            </a:r>
            <a:r>
              <a:rPr lang="en-US" dirty="0"/>
              <a:t> </a:t>
            </a:r>
            <a:r>
              <a:rPr lang="en-US" dirty="0" err="1"/>
              <a:t>dengan</a:t>
            </a:r>
            <a:r>
              <a:rPr lang="en-US" dirty="0"/>
              <a:t> </a:t>
            </a:r>
            <a:r>
              <a:rPr lang="en-US" dirty="0" err="1"/>
              <a:t>bidang</a:t>
            </a:r>
            <a:r>
              <a:rPr lang="en-US" dirty="0"/>
              <a:t> </a:t>
            </a:r>
            <a:r>
              <a:rPr lang="en-US" dirty="0" err="1"/>
              <a:t>pekerjaan</a:t>
            </a:r>
            <a:r>
              <a:rPr lang="en-US" dirty="0"/>
              <a:t> yang </a:t>
            </a:r>
            <a:r>
              <a:rPr lang="en-US" dirty="0" err="1"/>
              <a:t>lainnya</a:t>
            </a:r>
            <a:r>
              <a:rPr lang="en-US" dirty="0"/>
              <a:t>.</a:t>
            </a:r>
            <a:endParaRPr lang="en-ID" dirty="0"/>
          </a:p>
        </p:txBody>
      </p:sp>
    </p:spTree>
    <p:extLst>
      <p:ext uri="{BB962C8B-B14F-4D97-AF65-F5344CB8AC3E}">
        <p14:creationId xmlns:p14="http://schemas.microsoft.com/office/powerpoint/2010/main" val="23004277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1603</Words>
  <Application>Microsoft Office PowerPoint</Application>
  <PresentationFormat>On-screen Show (16:9)</PresentationFormat>
  <Paragraphs>278</Paragraphs>
  <Slides>27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Times New Roman</vt:lpstr>
      <vt:lpstr>Courier New</vt:lpstr>
      <vt:lpstr>Montserrat</vt:lpstr>
      <vt:lpstr>Roboto</vt:lpstr>
      <vt:lpstr>Dosis</vt:lpstr>
      <vt:lpstr>Arial</vt:lpstr>
      <vt:lpstr>Chivo</vt:lpstr>
      <vt:lpstr>Simple Light</vt:lpstr>
      <vt:lpstr>Simple Light</vt:lpstr>
      <vt:lpstr>Improving Employee Retention by Predicting Employee Attrition Using Machine Learning</vt:lpstr>
      <vt:lpstr>Overview</vt:lpstr>
      <vt:lpstr>Data Preprocessing</vt:lpstr>
      <vt:lpstr>Annual Report on Employee Number Changes </vt:lpstr>
      <vt:lpstr>Annual Report on Employee Number Changes </vt:lpstr>
      <vt:lpstr>PowerPoint Presentation</vt:lpstr>
      <vt:lpstr>Annual Report on Employee Number Changes </vt:lpstr>
      <vt:lpstr>Resign Reason Analysis for Employee Attrition Management Strategy</vt:lpstr>
      <vt:lpstr>Resign Reason Analysis for Employee Attrition Management Strategy</vt:lpstr>
      <vt:lpstr>Resign Reason Analysis for Employee Attrition Management Strategy</vt:lpstr>
      <vt:lpstr>Build an Automated Resignation Behavior Prediction using Machine Learning </vt:lpstr>
      <vt:lpstr>PowerPoint Presentation</vt:lpstr>
      <vt:lpstr>Build an Automated Resignation Behavior Prediction using Machine Learning </vt:lpstr>
      <vt:lpstr>Build an Automated Resignation Behavior Prediction using Machine Learning </vt:lpstr>
      <vt:lpstr>PowerPoint Presentation</vt:lpstr>
      <vt:lpstr>PowerPoint Presentation</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Presenting Machine Learning Products to the Business Users</vt:lpstr>
      <vt:lpstr>PowerPoint Presentation</vt:lpstr>
      <vt:lpstr>Presenting Machine Learning Products to the Business Users</vt:lpstr>
      <vt:lpstr>PowerPoint Presentation</vt:lpstr>
      <vt:lpstr>PowerPoint Presentation</vt:lpstr>
      <vt:lpstr>Presenting Machine Learning Products to the Business Users</vt:lpstr>
      <vt:lpstr>Presenting Machine Learning Products to the Business Users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dc:creator>inggriani priscilia</dc:creator>
  <cp:lastModifiedBy>inggriani priscilia</cp:lastModifiedBy>
  <cp:revision>9</cp:revision>
  <dcterms:modified xsi:type="dcterms:W3CDTF">2022-08-13T06:31:59Z</dcterms:modified>
</cp:coreProperties>
</file>